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9"/>
  </p:notesMasterIdLst>
  <p:sldIdLst>
    <p:sldId id="256" r:id="rId2"/>
    <p:sldId id="265" r:id="rId3"/>
    <p:sldId id="257" r:id="rId4"/>
    <p:sldId id="263" r:id="rId5"/>
    <p:sldId id="264" r:id="rId6"/>
    <p:sldId id="258" r:id="rId7"/>
    <p:sldId id="259" r:id="rId8"/>
    <p:sldId id="277" r:id="rId9"/>
    <p:sldId id="278" r:id="rId10"/>
    <p:sldId id="268" r:id="rId11"/>
    <p:sldId id="262" r:id="rId12"/>
    <p:sldId id="2054480922" r:id="rId13"/>
    <p:sldId id="271" r:id="rId14"/>
    <p:sldId id="2054480912" r:id="rId15"/>
    <p:sldId id="280" r:id="rId16"/>
    <p:sldId id="281" r:id="rId17"/>
    <p:sldId id="270" r:id="rId18"/>
    <p:sldId id="2054480923" r:id="rId19"/>
    <p:sldId id="272" r:id="rId20"/>
    <p:sldId id="2054480924" r:id="rId21"/>
    <p:sldId id="2054480925" r:id="rId22"/>
    <p:sldId id="273" r:id="rId23"/>
    <p:sldId id="2054480927" r:id="rId24"/>
    <p:sldId id="274" r:id="rId25"/>
    <p:sldId id="2054480926" r:id="rId26"/>
    <p:sldId id="275" r:id="rId27"/>
    <p:sldId id="276" r:id="rId28"/>
    <p:sldId id="2054480909" r:id="rId29"/>
    <p:sldId id="2054480910" r:id="rId30"/>
    <p:sldId id="2054480911" r:id="rId31"/>
    <p:sldId id="2054480914" r:id="rId32"/>
    <p:sldId id="2054480916" r:id="rId33"/>
    <p:sldId id="2054480917" r:id="rId34"/>
    <p:sldId id="2054480918" r:id="rId35"/>
    <p:sldId id="2054480919" r:id="rId36"/>
    <p:sldId id="2054480920" r:id="rId37"/>
    <p:sldId id="2054480921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7A5C6"/>
    <a:srgbClr val="FFC000"/>
    <a:srgbClr val="66CED6"/>
    <a:srgbClr val="536572"/>
    <a:srgbClr val="5D707F"/>
    <a:srgbClr val="6D8A96"/>
    <a:srgbClr val="8797B2"/>
    <a:srgbClr val="BED9C0"/>
    <a:srgbClr val="63A46C"/>
    <a:srgbClr val="BDEDC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389"/>
    <p:restoredTop sz="92429"/>
  </p:normalViewPr>
  <p:slideViewPr>
    <p:cSldViewPr snapToGrid="0" snapToObjects="1">
      <p:cViewPr>
        <p:scale>
          <a:sx n="150" d="100"/>
          <a:sy n="150" d="100"/>
        </p:scale>
        <p:origin x="156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F40F98-279B-984E-813D-F8C75C14725D}" type="datetimeFigureOut">
              <a:rPr lang="en-US" smtClean="0"/>
              <a:t>3/21/25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C2EC5C-8EBA-F646-B482-E0C4FE0CC2D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09817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3C5EB1-7D14-F548-AA93-F11B194500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C9F2EA-0257-BA4B-A9DC-A4BD62AB4F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445A01-5380-434E-B465-476B21E062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F7B9F-3A11-934B-9C29-5145B1FA1C2C}" type="datetimeFigureOut">
              <a:rPr lang="en-US" smtClean="0"/>
              <a:t>3/21/25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90A766-3CA1-3F4A-A683-789270745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877453-3323-8E49-A089-23C7B15FBD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90DFD5-9708-964C-98A6-B3084D8FB1B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45973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BCF05-19E6-F441-A76F-643C7E0070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206ECC-8641-AC4B-B070-D6DFFDBD51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A02335-C261-0148-9B8C-15AA6AD7D6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F7B9F-3A11-934B-9C29-5145B1FA1C2C}" type="datetimeFigureOut">
              <a:rPr lang="en-US" smtClean="0"/>
              <a:t>3/21/25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20A64E-E6C4-0E47-A324-E2F6A2A624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735622-3E3E-7C44-BCAA-AAE8FBC1E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90DFD5-9708-964C-98A6-B3084D8FB1B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45677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F0F4DDF-246B-5F45-BBED-B8E0906DEC6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5F509A7-4D32-F944-B1D0-DC6BDBDB92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4F0AF1-3AC6-8248-A380-39E1DB00C0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F7B9F-3A11-934B-9C29-5145B1FA1C2C}" type="datetimeFigureOut">
              <a:rPr lang="en-US" smtClean="0"/>
              <a:t>3/21/25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FAC391-EA0C-9C44-842B-BDDDC7999A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5D1ACE-A760-5645-9DCB-636419A5E4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90DFD5-9708-964C-98A6-B3084D8FB1B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5972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6A23EAC-D21D-7342-8802-301CE4F785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7" name="Title Placeholder 1">
            <a:extLst>
              <a:ext uri="{FF2B5EF4-FFF2-40B4-BE49-F238E27FC236}">
                <a16:creationId xmlns:a16="http://schemas.microsoft.com/office/drawing/2014/main" id="{9603C365-C8AE-8545-88F8-AE2D5AB513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auto">
          <a:xfrm>
            <a:off x="609600" y="105669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30622" tIns="65311" rIns="130622" bIns="65311" numCol="1" anchor="ctr" anchorCtr="0" compatLnSpc="1">
            <a:prstTxWarp prst="textNoShape">
              <a:avLst/>
            </a:prstTxWarp>
          </a:bodyPr>
          <a:lstStyle>
            <a:lvl1pPr>
              <a:defRPr sz="40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TITLE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F5D654AB-BF52-8246-A4ED-C628D6CD2FE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" y="1613325"/>
            <a:ext cx="10972800" cy="43510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25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9" name="Date Placeholder 2">
            <a:extLst>
              <a:ext uri="{FF2B5EF4-FFF2-40B4-BE49-F238E27FC236}">
                <a16:creationId xmlns:a16="http://schemas.microsoft.com/office/drawing/2014/main" id="{F72417E2-157B-5141-BAF2-5B51D619FD0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anchor="ctr"/>
          <a:lstStyle>
            <a:lvl1pPr>
              <a:defRPr sz="100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422F276D-2F55-4342-BA4C-590689A0D9DF}" type="datetime1">
              <a:rPr lang="en-US" smtClean="0"/>
              <a:t>3/21/25</a:t>
            </a:fld>
            <a:endParaRPr lang="en-US" dirty="0"/>
          </a:p>
        </p:txBody>
      </p:sp>
      <p:sp>
        <p:nvSpPr>
          <p:cNvPr id="20" name="Footer Placeholder 3">
            <a:extLst>
              <a:ext uri="{FF2B5EF4-FFF2-40B4-BE49-F238E27FC236}">
                <a16:creationId xmlns:a16="http://schemas.microsoft.com/office/drawing/2014/main" id="{B645FE2A-3239-054E-B5F6-3DA5069511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anchor="ctr"/>
          <a:lstStyle>
            <a:lvl1pPr algn="ctr">
              <a:defRPr sz="1000" b="0" i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dirty="0"/>
              <a:t>©2020 Eli Lilly and Company </a:t>
            </a:r>
          </a:p>
        </p:txBody>
      </p:sp>
      <p:sp>
        <p:nvSpPr>
          <p:cNvPr id="21" name="Slide Number Placeholder 4">
            <a:extLst>
              <a:ext uri="{FF2B5EF4-FFF2-40B4-BE49-F238E27FC236}">
                <a16:creationId xmlns:a16="http://schemas.microsoft.com/office/drawing/2014/main" id="{612DD083-FDC4-B240-821E-3F6D142627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anchor="ctr"/>
          <a:lstStyle>
            <a:lvl1pPr algn="r">
              <a:defRPr sz="100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AA26E4DD-3705-C34F-BBF3-04369A652A45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92262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4E53C1-1D6A-EC4C-AE12-91CF77DAD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62D50D-CE7F-8047-9769-BAA3D4653F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8C78CC-670B-0947-94B6-9FC250AE11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F7B9F-3A11-934B-9C29-5145B1FA1C2C}" type="datetimeFigureOut">
              <a:rPr lang="en-US" smtClean="0"/>
              <a:t>3/21/25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461A40-CAC6-C440-9F3F-9E2BFF6541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F113CA-100A-B74F-878F-6C31CB49A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90DFD5-9708-964C-98A6-B3084D8FB1B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73885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532D4-995D-BB43-8A26-9B917CA56D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116820-E370-B741-BA83-8D59CFA1C4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03AD8D-0776-1B49-8319-54B16BFE17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F7B9F-3A11-934B-9C29-5145B1FA1C2C}" type="datetimeFigureOut">
              <a:rPr lang="en-US" smtClean="0"/>
              <a:t>3/21/25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778627-5B30-CF43-AB56-A1C2484E32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62705B-4904-6145-A2D2-98FC424079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90DFD5-9708-964C-98A6-B3084D8FB1B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74892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D32B7A-0250-304C-8700-0789446B1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000149-53D5-A844-A4EE-E27752D1E8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65F755-7912-F641-AE48-7D69D42A99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2E7704-2C86-0B49-B1CA-C7EF2568C6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F7B9F-3A11-934B-9C29-5145B1FA1C2C}" type="datetimeFigureOut">
              <a:rPr lang="en-US" smtClean="0"/>
              <a:t>3/21/25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EA6EBD-78F7-D44C-A57E-E1CC630601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B9636F-C696-7343-A976-04FE4E2A9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90DFD5-9708-964C-98A6-B3084D8FB1B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40943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14235D-FFE5-6649-97B2-D8273C52F2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BA30B8-AED8-B34B-9DD5-FFF4A60500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275387-124E-7A42-B8C3-8397F699E8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6AA2B1D-F3EC-C041-AF5D-550CF159D16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4589E9D-7E28-D842-9F07-2F694D9CBA0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9E5CAF-4EE1-6E43-A689-23C1D88805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F7B9F-3A11-934B-9C29-5145B1FA1C2C}" type="datetimeFigureOut">
              <a:rPr lang="en-US" smtClean="0"/>
              <a:t>3/21/25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C78280C-64D8-184A-8545-C77A92B8AF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AE2A89F-18EB-964D-8EA5-20537CDEF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90DFD5-9708-964C-98A6-B3084D8FB1B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64667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64CAFD-A38A-8747-88B2-265CB8C917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0BE172-08C9-E841-BFEA-5867C68081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F7B9F-3A11-934B-9C29-5145B1FA1C2C}" type="datetimeFigureOut">
              <a:rPr lang="en-US" smtClean="0"/>
              <a:t>3/21/25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2B5D7D-A6D4-2041-A56A-0A8B1CB1AD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3426E2-FD57-B245-A8F6-74FE197959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90DFD5-9708-964C-98A6-B3084D8FB1B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39614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C249EB0-86AF-BB49-8CCD-56AE388DC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F7B9F-3A11-934B-9C29-5145B1FA1C2C}" type="datetimeFigureOut">
              <a:rPr lang="en-US" smtClean="0"/>
              <a:t>3/21/25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E0E5F24-E9C2-B14C-9C8F-333885E31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5CE402-DCBB-B442-AF8C-355CB983D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90DFD5-9708-964C-98A6-B3084D8FB1B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77680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EAF558-87F2-8A49-86F9-22C3C3B1A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247EE5-9A75-A049-8805-FAE83E30E9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3D833B-0562-1743-A5FE-A693FDFA8B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D0BDFA-82BA-E746-BC74-60F96D2FC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F7B9F-3A11-934B-9C29-5145B1FA1C2C}" type="datetimeFigureOut">
              <a:rPr lang="en-US" smtClean="0"/>
              <a:t>3/21/25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6A7855-2CA1-E243-86E0-D266A98992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048B48-51C7-724E-B174-5D313A2BC5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90DFD5-9708-964C-98A6-B3084D8FB1B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40540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7FC34B-FD4A-504F-91F7-8EC75B5DB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828772A-5D73-4442-B2C3-5E0157431B8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0EE955-BAB4-E241-870F-30D444FD3B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66207E-AF33-A740-80A6-69DDAB52D1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F7B9F-3A11-934B-9C29-5145B1FA1C2C}" type="datetimeFigureOut">
              <a:rPr lang="en-US" smtClean="0"/>
              <a:t>3/21/25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81B124-6910-8142-A5E6-5A986EAFED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12099F-BFBA-7944-9461-F39DC9DDF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90DFD5-9708-964C-98A6-B3084D8FB1B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99209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C4C7DFC-9A7C-6E4E-9912-1B2A88D7F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7BA7FF-B1D6-B54F-9252-B6681B040E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F4F041-DF9C-6948-8300-1D73DA6EDC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AF7B9F-3A11-934B-9C29-5145B1FA1C2C}" type="datetimeFigureOut">
              <a:rPr lang="en-US" smtClean="0"/>
              <a:t>3/21/25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868F74-B4C1-A647-AF5F-3CECF83E1A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43BC17-54E7-564A-9A1C-3A5DAA0899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90DFD5-9708-964C-98A6-B3084D8FB1B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99882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unsplash.com/photos/_sh9vkVbVgo" TargetMode="External"/><Relationship Id="rId4" Type="http://schemas.openxmlformats.org/officeDocument/2006/relationships/hyperlink" Target="https://openclipart.org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5.png"/><Relationship Id="rId4" Type="http://schemas.openxmlformats.org/officeDocument/2006/relationships/image" Target="../media/image11.png"/><Relationship Id="rId9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6.png"/><Relationship Id="rId7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1.png"/><Relationship Id="rId9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photos/RjqCk9MqhNg" TargetMode="External"/><Relationship Id="rId7" Type="http://schemas.openxmlformats.org/officeDocument/2006/relationships/image" Target="../media/image28.jpg"/><Relationship Id="rId2" Type="http://schemas.openxmlformats.org/officeDocument/2006/relationships/hyperlink" Target="https://unsplash.com/photos/RjqCk9MqhN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jpg"/><Relationship Id="rId5" Type="http://schemas.openxmlformats.org/officeDocument/2006/relationships/image" Target="../media/image26.jpg"/><Relationship Id="rId4" Type="http://schemas.openxmlformats.org/officeDocument/2006/relationships/hyperlink" Target="https://unsplash.com/photos/iar-afB0QQw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photos/RjqCk9MqhNg" TargetMode="External"/><Relationship Id="rId7" Type="http://schemas.openxmlformats.org/officeDocument/2006/relationships/image" Target="../media/image28.jpg"/><Relationship Id="rId2" Type="http://schemas.openxmlformats.org/officeDocument/2006/relationships/hyperlink" Target="https://unsplash.com/photos/RjqCk9MqhN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jpg"/><Relationship Id="rId5" Type="http://schemas.openxmlformats.org/officeDocument/2006/relationships/image" Target="../media/image26.jpg"/><Relationship Id="rId4" Type="http://schemas.openxmlformats.org/officeDocument/2006/relationships/hyperlink" Target="https://unsplash.com/photos/iar-afB0QQw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lipart.org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photos/_sh9vkVbVgo" TargetMode="External"/><Relationship Id="rId2" Type="http://schemas.openxmlformats.org/officeDocument/2006/relationships/hyperlink" Target="https://openclipart.org/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photos/_sh9vkVbVgo" TargetMode="External"/><Relationship Id="rId2" Type="http://schemas.openxmlformats.org/officeDocument/2006/relationships/hyperlink" Target="https://openclipart.org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AC6C806-142F-AF46-BC90-147A2346C2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5170" y="2655764"/>
            <a:ext cx="6035110" cy="3900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0352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C3BC4FF-9840-2FBC-973E-62E3FB3C20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6919647" y="57348"/>
            <a:ext cx="1980898" cy="186675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766E5D4-0806-9DD5-3940-853CF00D22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 flipV="1">
            <a:off x="1784583" y="1090788"/>
            <a:ext cx="1980898" cy="1866756"/>
          </a:xfrm>
          <a:prstGeom prst="rect">
            <a:avLst/>
          </a:prstGeom>
        </p:spPr>
      </p:pic>
      <p:pic>
        <p:nvPicPr>
          <p:cNvPr id="59" name="Picture 58" descr="A person covering her face with her hands&#10;&#10;Description automatically generated">
            <a:extLst>
              <a:ext uri="{FF2B5EF4-FFF2-40B4-BE49-F238E27FC236}">
                <a16:creationId xmlns:a16="http://schemas.microsoft.com/office/drawing/2014/main" id="{5059D98B-2E24-172B-35A2-F4123BE4C6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882" y="162038"/>
            <a:ext cx="1366586" cy="1530806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72C655E1-F8FF-E409-F8DA-63DCA7C4A1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 flipV="1">
            <a:off x="5544476" y="1201223"/>
            <a:ext cx="1664238" cy="1720973"/>
          </a:xfrm>
          <a:prstGeom prst="rect">
            <a:avLst/>
          </a:prstGeom>
        </p:spPr>
      </p:pic>
      <p:sp>
        <p:nvSpPr>
          <p:cNvPr id="6" name="Action Button: Document 5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68EB5451-2B88-DD44-8945-00EC239C8048}"/>
              </a:ext>
            </a:extLst>
          </p:cNvPr>
          <p:cNvSpPr/>
          <p:nvPr/>
        </p:nvSpPr>
        <p:spPr>
          <a:xfrm>
            <a:off x="5187351" y="3286623"/>
            <a:ext cx="987973" cy="1090449"/>
          </a:xfrm>
          <a:prstGeom prst="actionButtonDocumen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Action Button: Document 6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CF3C8680-CCE6-8841-A3C3-E5222E4B433D}"/>
              </a:ext>
            </a:extLst>
          </p:cNvPr>
          <p:cNvSpPr/>
          <p:nvPr/>
        </p:nvSpPr>
        <p:spPr>
          <a:xfrm>
            <a:off x="7768069" y="3256149"/>
            <a:ext cx="987973" cy="1090449"/>
          </a:xfrm>
          <a:prstGeom prst="actionButtonDocumen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Action Button: Document 7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2C3D39BA-FD92-8145-AC8F-0CD30F3815C3}"/>
              </a:ext>
            </a:extLst>
          </p:cNvPr>
          <p:cNvSpPr/>
          <p:nvPr/>
        </p:nvSpPr>
        <p:spPr>
          <a:xfrm>
            <a:off x="10307639" y="3218649"/>
            <a:ext cx="987973" cy="1090449"/>
          </a:xfrm>
          <a:prstGeom prst="actionButtonDocumen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17F6934-60C4-1948-B134-3C57037A38E5}"/>
              </a:ext>
            </a:extLst>
          </p:cNvPr>
          <p:cNvSpPr txBox="1"/>
          <p:nvPr/>
        </p:nvSpPr>
        <p:spPr>
          <a:xfrm>
            <a:off x="2258956" y="4405173"/>
            <a:ext cx="20484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02-simulations.qmd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5077233-DC85-694C-8BD7-4E85BFC0DD66}"/>
              </a:ext>
            </a:extLst>
          </p:cNvPr>
          <p:cNvSpPr txBox="1"/>
          <p:nvPr/>
        </p:nvSpPr>
        <p:spPr>
          <a:xfrm>
            <a:off x="43466" y="4427239"/>
            <a:ext cx="1860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01-scenarios.qmd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2E9674F-3B03-DE46-97CA-9B7427C7A466}"/>
              </a:ext>
            </a:extLst>
          </p:cNvPr>
          <p:cNvSpPr txBox="1"/>
          <p:nvPr/>
        </p:nvSpPr>
        <p:spPr>
          <a:xfrm>
            <a:off x="4843167" y="4391569"/>
            <a:ext cx="1598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03-results.qmd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5BA7C0C-5DE3-324D-987E-CCBD86F2171A}"/>
              </a:ext>
            </a:extLst>
          </p:cNvPr>
          <p:cNvSpPr txBox="1"/>
          <p:nvPr/>
        </p:nvSpPr>
        <p:spPr>
          <a:xfrm>
            <a:off x="7208714" y="4375903"/>
            <a:ext cx="2004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04-summaries.qmd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D3529FA-493C-D340-917E-D2BE38F4E151}"/>
              </a:ext>
            </a:extLst>
          </p:cNvPr>
          <p:cNvSpPr txBox="1"/>
          <p:nvPr/>
        </p:nvSpPr>
        <p:spPr>
          <a:xfrm>
            <a:off x="9996273" y="4309098"/>
            <a:ext cx="1594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05-visuals.qmd</a:t>
            </a:r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519AB274-0280-634F-90B3-89BCB6CD12EA}"/>
              </a:ext>
            </a:extLst>
          </p:cNvPr>
          <p:cNvSpPr/>
          <p:nvPr/>
        </p:nvSpPr>
        <p:spPr>
          <a:xfrm rot="3061977">
            <a:off x="2864855" y="4988972"/>
            <a:ext cx="743903" cy="364034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  <a:highlight>
                <a:srgbClr val="FA8538"/>
              </a:highlight>
            </a:endParaRPr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A4F0C651-E7B4-0D48-83A4-11637097C025}"/>
              </a:ext>
            </a:extLst>
          </p:cNvPr>
          <p:cNvSpPr/>
          <p:nvPr/>
        </p:nvSpPr>
        <p:spPr>
          <a:xfrm rot="15522002">
            <a:off x="8398123" y="4645859"/>
            <a:ext cx="225532" cy="420414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  <a:highlight>
                <a:srgbClr val="FA8538"/>
              </a:highlight>
            </a:endParaRPr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A1773BE5-6031-A44B-B46F-DCA2CE78B843}"/>
              </a:ext>
            </a:extLst>
          </p:cNvPr>
          <p:cNvSpPr/>
          <p:nvPr/>
        </p:nvSpPr>
        <p:spPr>
          <a:xfrm rot="3726193">
            <a:off x="923731" y="4918865"/>
            <a:ext cx="644694" cy="420414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Action Button: Document 62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AD49C542-D153-024F-AEB1-F7B58C99CD2E}"/>
              </a:ext>
            </a:extLst>
          </p:cNvPr>
          <p:cNvSpPr/>
          <p:nvPr/>
        </p:nvSpPr>
        <p:spPr>
          <a:xfrm>
            <a:off x="2777508" y="3286622"/>
            <a:ext cx="987973" cy="1090449"/>
          </a:xfrm>
          <a:prstGeom prst="actionButtonDocumen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Action Button: Document 63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4D555BF3-0372-E242-9F6A-0F07B4700627}"/>
              </a:ext>
            </a:extLst>
          </p:cNvPr>
          <p:cNvSpPr/>
          <p:nvPr/>
        </p:nvSpPr>
        <p:spPr>
          <a:xfrm>
            <a:off x="398014" y="3274737"/>
            <a:ext cx="987973" cy="1090449"/>
          </a:xfrm>
          <a:prstGeom prst="actionButtonDocumen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Action Button: Document 26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D0573F44-0D64-5F85-1FAC-E0EB41DB8892}"/>
              </a:ext>
            </a:extLst>
          </p:cNvPr>
          <p:cNvSpPr/>
          <p:nvPr/>
        </p:nvSpPr>
        <p:spPr>
          <a:xfrm>
            <a:off x="4974172" y="5366408"/>
            <a:ext cx="987973" cy="1090449"/>
          </a:xfrm>
          <a:prstGeom prst="actionButtonDocumen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D1D3C5D-3E94-F179-908B-D063CF7D8B43}"/>
              </a:ext>
            </a:extLst>
          </p:cNvPr>
          <p:cNvSpPr txBox="1"/>
          <p:nvPr/>
        </p:nvSpPr>
        <p:spPr>
          <a:xfrm>
            <a:off x="4372660" y="6456857"/>
            <a:ext cx="2686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02A-prep-simulations.qmd</a:t>
            </a:r>
          </a:p>
        </p:txBody>
      </p:sp>
      <p:sp>
        <p:nvSpPr>
          <p:cNvPr id="34" name="Right Arrow 33">
            <a:extLst>
              <a:ext uri="{FF2B5EF4-FFF2-40B4-BE49-F238E27FC236}">
                <a16:creationId xmlns:a16="http://schemas.microsoft.com/office/drawing/2014/main" id="{E788902B-497B-C8CE-CC9A-865AADCD601E}"/>
              </a:ext>
            </a:extLst>
          </p:cNvPr>
          <p:cNvSpPr/>
          <p:nvPr/>
        </p:nvSpPr>
        <p:spPr>
          <a:xfrm rot="1787410">
            <a:off x="6182925" y="4612841"/>
            <a:ext cx="2297002" cy="420414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  <a:highlight>
                <a:srgbClr val="FA8538"/>
              </a:highlight>
            </a:endParaRPr>
          </a:p>
        </p:txBody>
      </p:sp>
      <p:sp>
        <p:nvSpPr>
          <p:cNvPr id="35" name="Right Arrow 34">
            <a:extLst>
              <a:ext uri="{FF2B5EF4-FFF2-40B4-BE49-F238E27FC236}">
                <a16:creationId xmlns:a16="http://schemas.microsoft.com/office/drawing/2014/main" id="{F2A2D560-50E9-C2BD-E066-78B72E3693C2}"/>
              </a:ext>
            </a:extLst>
          </p:cNvPr>
          <p:cNvSpPr/>
          <p:nvPr/>
        </p:nvSpPr>
        <p:spPr>
          <a:xfrm rot="17315980">
            <a:off x="10365278" y="4801160"/>
            <a:ext cx="617066" cy="420414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  <a:highlight>
                <a:srgbClr val="FA8538"/>
              </a:highlight>
            </a:endParaRPr>
          </a:p>
        </p:txBody>
      </p:sp>
      <p:sp>
        <p:nvSpPr>
          <p:cNvPr id="25" name="Magnetic Disk 24">
            <a:extLst>
              <a:ext uri="{FF2B5EF4-FFF2-40B4-BE49-F238E27FC236}">
                <a16:creationId xmlns:a16="http://schemas.microsoft.com/office/drawing/2014/main" id="{47A50997-CE2F-F50D-FD54-03379BFC27E4}"/>
              </a:ext>
            </a:extLst>
          </p:cNvPr>
          <p:cNvSpPr/>
          <p:nvPr/>
        </p:nvSpPr>
        <p:spPr>
          <a:xfrm>
            <a:off x="1517472" y="5402432"/>
            <a:ext cx="556529" cy="603318"/>
          </a:xfrm>
          <a:prstGeom prst="flowChartMagneticDisk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DE6370A8-E1F7-FD18-2335-52A70D686086}"/>
              </a:ext>
            </a:extLst>
          </p:cNvPr>
          <p:cNvSpPr/>
          <p:nvPr/>
        </p:nvSpPr>
        <p:spPr>
          <a:xfrm rot="18232847">
            <a:off x="2001745" y="4918865"/>
            <a:ext cx="644694" cy="420414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A59F066-EB12-92BC-DC5B-4D70826412BD}"/>
              </a:ext>
            </a:extLst>
          </p:cNvPr>
          <p:cNvSpPr txBox="1"/>
          <p:nvPr/>
        </p:nvSpPr>
        <p:spPr>
          <a:xfrm>
            <a:off x="891688" y="6057625"/>
            <a:ext cx="1778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01-scenarios.csv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B9CFC7E-495B-25C4-3ADA-BDD39A86C82C}"/>
              </a:ext>
            </a:extLst>
          </p:cNvPr>
          <p:cNvSpPr txBox="1"/>
          <p:nvPr/>
        </p:nvSpPr>
        <p:spPr>
          <a:xfrm>
            <a:off x="2801897" y="6178609"/>
            <a:ext cx="1936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02-simulations.csv</a:t>
            </a:r>
          </a:p>
        </p:txBody>
      </p:sp>
      <p:sp>
        <p:nvSpPr>
          <p:cNvPr id="38" name="Magnetic Disk 37">
            <a:extLst>
              <a:ext uri="{FF2B5EF4-FFF2-40B4-BE49-F238E27FC236}">
                <a16:creationId xmlns:a16="http://schemas.microsoft.com/office/drawing/2014/main" id="{ACB6F7EB-D343-1713-60DA-3C2A9F8CBBBF}"/>
              </a:ext>
            </a:extLst>
          </p:cNvPr>
          <p:cNvSpPr/>
          <p:nvPr/>
        </p:nvSpPr>
        <p:spPr>
          <a:xfrm>
            <a:off x="3380427" y="5547189"/>
            <a:ext cx="556529" cy="603318"/>
          </a:xfrm>
          <a:prstGeom prst="flowChartMagneticDisk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9" name="Right Arrow 38">
            <a:extLst>
              <a:ext uri="{FF2B5EF4-FFF2-40B4-BE49-F238E27FC236}">
                <a16:creationId xmlns:a16="http://schemas.microsoft.com/office/drawing/2014/main" id="{2B220DF6-0226-7FE0-4192-4A83B463E2D3}"/>
              </a:ext>
            </a:extLst>
          </p:cNvPr>
          <p:cNvSpPr/>
          <p:nvPr/>
        </p:nvSpPr>
        <p:spPr>
          <a:xfrm rot="477122">
            <a:off x="4062686" y="5763883"/>
            <a:ext cx="893613" cy="420414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  <a:highlight>
                <a:srgbClr val="FA8538"/>
              </a:highlight>
            </a:endParaRPr>
          </a:p>
        </p:txBody>
      </p:sp>
      <p:sp>
        <p:nvSpPr>
          <p:cNvPr id="40" name="Magnetic Disk 39">
            <a:extLst>
              <a:ext uri="{FF2B5EF4-FFF2-40B4-BE49-F238E27FC236}">
                <a16:creationId xmlns:a16="http://schemas.microsoft.com/office/drawing/2014/main" id="{FC09CB78-6241-24D0-E749-4A01CE7385E4}"/>
              </a:ext>
            </a:extLst>
          </p:cNvPr>
          <p:cNvSpPr/>
          <p:nvPr/>
        </p:nvSpPr>
        <p:spPr>
          <a:xfrm>
            <a:off x="8461290" y="5009599"/>
            <a:ext cx="556529" cy="603318"/>
          </a:xfrm>
          <a:prstGeom prst="flowChartMagneticDisk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43DF7B8-3673-2165-B2B9-E235DC222827}"/>
              </a:ext>
            </a:extLst>
          </p:cNvPr>
          <p:cNvSpPr txBox="1"/>
          <p:nvPr/>
        </p:nvSpPr>
        <p:spPr>
          <a:xfrm>
            <a:off x="7842943" y="5612917"/>
            <a:ext cx="1989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03-results.csv</a:t>
            </a:r>
          </a:p>
        </p:txBody>
      </p:sp>
      <p:sp>
        <p:nvSpPr>
          <p:cNvPr id="42" name="Right Arrow 41">
            <a:extLst>
              <a:ext uri="{FF2B5EF4-FFF2-40B4-BE49-F238E27FC236}">
                <a16:creationId xmlns:a16="http://schemas.microsoft.com/office/drawing/2014/main" id="{E74F1F11-1CE9-0355-452D-7EC063C402EE}"/>
              </a:ext>
            </a:extLst>
          </p:cNvPr>
          <p:cNvSpPr/>
          <p:nvPr/>
        </p:nvSpPr>
        <p:spPr>
          <a:xfrm rot="2894254">
            <a:off x="8875141" y="4558844"/>
            <a:ext cx="1369855" cy="420414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  <a:highlight>
                <a:srgbClr val="FA8538"/>
              </a:highlight>
            </a:endParaRPr>
          </a:p>
        </p:txBody>
      </p:sp>
      <p:sp>
        <p:nvSpPr>
          <p:cNvPr id="43" name="Magnetic Disk 42">
            <a:extLst>
              <a:ext uri="{FF2B5EF4-FFF2-40B4-BE49-F238E27FC236}">
                <a16:creationId xmlns:a16="http://schemas.microsoft.com/office/drawing/2014/main" id="{8783CAB2-B832-15EF-FB45-8F12CADF1F0F}"/>
              </a:ext>
            </a:extLst>
          </p:cNvPr>
          <p:cNvSpPr/>
          <p:nvPr/>
        </p:nvSpPr>
        <p:spPr>
          <a:xfrm>
            <a:off x="10074328" y="5418199"/>
            <a:ext cx="556529" cy="603318"/>
          </a:xfrm>
          <a:prstGeom prst="flowChartMagneticDisk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B77D63D-8031-A3E2-2ABC-7287E41C1E61}"/>
              </a:ext>
            </a:extLst>
          </p:cNvPr>
          <p:cNvSpPr txBox="1"/>
          <p:nvPr/>
        </p:nvSpPr>
        <p:spPr>
          <a:xfrm>
            <a:off x="9621118" y="5948675"/>
            <a:ext cx="2266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04-summaries.csv</a:t>
            </a:r>
          </a:p>
        </p:txBody>
      </p:sp>
      <p:sp>
        <p:nvSpPr>
          <p:cNvPr id="33" name="Right Arrow 32">
            <a:extLst>
              <a:ext uri="{FF2B5EF4-FFF2-40B4-BE49-F238E27FC236}">
                <a16:creationId xmlns:a16="http://schemas.microsoft.com/office/drawing/2014/main" id="{E5090313-0228-EEDD-EFEE-4F64B7AEE2C3}"/>
              </a:ext>
            </a:extLst>
          </p:cNvPr>
          <p:cNvSpPr/>
          <p:nvPr/>
        </p:nvSpPr>
        <p:spPr>
          <a:xfrm rot="19763741">
            <a:off x="5998934" y="5582673"/>
            <a:ext cx="883475" cy="420414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  <a:highlight>
                <a:srgbClr val="FA8538"/>
              </a:highlight>
            </a:endParaRPr>
          </a:p>
        </p:txBody>
      </p:sp>
      <p:sp>
        <p:nvSpPr>
          <p:cNvPr id="37" name="Right Arrow 36">
            <a:extLst>
              <a:ext uri="{FF2B5EF4-FFF2-40B4-BE49-F238E27FC236}">
                <a16:creationId xmlns:a16="http://schemas.microsoft.com/office/drawing/2014/main" id="{77087220-7C31-DE4A-9ADC-07AAF119B07B}"/>
              </a:ext>
            </a:extLst>
          </p:cNvPr>
          <p:cNvSpPr/>
          <p:nvPr/>
        </p:nvSpPr>
        <p:spPr>
          <a:xfrm rot="16945038">
            <a:off x="5263911" y="4787133"/>
            <a:ext cx="663249" cy="420414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  <a:highlight>
                <a:srgbClr val="FA8538"/>
              </a:highlight>
            </a:endParaRPr>
          </a:p>
        </p:txBody>
      </p:sp>
      <p:sp>
        <p:nvSpPr>
          <p:cNvPr id="45" name="Magnetic Disk 44">
            <a:extLst>
              <a:ext uri="{FF2B5EF4-FFF2-40B4-BE49-F238E27FC236}">
                <a16:creationId xmlns:a16="http://schemas.microsoft.com/office/drawing/2014/main" id="{A678A8A0-3949-7D0E-7973-F91BA4134F52}"/>
              </a:ext>
            </a:extLst>
          </p:cNvPr>
          <p:cNvSpPr/>
          <p:nvPr/>
        </p:nvSpPr>
        <p:spPr>
          <a:xfrm>
            <a:off x="6877193" y="5253939"/>
            <a:ext cx="556529" cy="603318"/>
          </a:xfrm>
          <a:prstGeom prst="flowChartMagneticDisk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6AE06CC-D6C1-F67E-D839-4DC89DDE5231}"/>
              </a:ext>
            </a:extLst>
          </p:cNvPr>
          <p:cNvSpPr txBox="1"/>
          <p:nvPr/>
        </p:nvSpPr>
        <p:spPr>
          <a:xfrm>
            <a:off x="6456764" y="5926903"/>
            <a:ext cx="2545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02A-prep-simulations.csv</a:t>
            </a:r>
          </a:p>
        </p:txBody>
      </p:sp>
      <p:sp>
        <p:nvSpPr>
          <p:cNvPr id="2" name="Right Arrow 1">
            <a:extLst>
              <a:ext uri="{FF2B5EF4-FFF2-40B4-BE49-F238E27FC236}">
                <a16:creationId xmlns:a16="http://schemas.microsoft.com/office/drawing/2014/main" id="{068431F6-13F5-EA07-18D3-D398127129EB}"/>
              </a:ext>
            </a:extLst>
          </p:cNvPr>
          <p:cNvSpPr/>
          <p:nvPr/>
        </p:nvSpPr>
        <p:spPr>
          <a:xfrm rot="13928203">
            <a:off x="6191747" y="4793812"/>
            <a:ext cx="722398" cy="420414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  <a:highlight>
                <a:srgbClr val="FA8538"/>
              </a:highlight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4DDD70A-5DDF-518B-B9BC-51BEE5E2B92F}"/>
              </a:ext>
            </a:extLst>
          </p:cNvPr>
          <p:cNvSpPr txBox="1"/>
          <p:nvPr/>
        </p:nvSpPr>
        <p:spPr>
          <a:xfrm>
            <a:off x="5824146" y="2015413"/>
            <a:ext cx="11721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Skip which</a:t>
            </a:r>
          </a:p>
          <a:p>
            <a:r>
              <a:rPr lang="en-US" dirty="0"/>
              <a:t>scenarios?</a:t>
            </a:r>
          </a:p>
        </p:txBody>
      </p:sp>
      <p:pic>
        <p:nvPicPr>
          <p:cNvPr id="67" name="Picture 66">
            <a:extLst>
              <a:ext uri="{FF2B5EF4-FFF2-40B4-BE49-F238E27FC236}">
                <a16:creationId xmlns:a16="http://schemas.microsoft.com/office/drawing/2014/main" id="{BABB9E85-079D-EA7D-5285-4FD5707D8F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3690834" y="177065"/>
            <a:ext cx="1980898" cy="1866756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5175716A-4838-840C-AE85-0C3D4720E5D5}"/>
              </a:ext>
            </a:extLst>
          </p:cNvPr>
          <p:cNvSpPr txBox="1"/>
          <p:nvPr/>
        </p:nvSpPr>
        <p:spPr>
          <a:xfrm>
            <a:off x="7208714" y="390695"/>
            <a:ext cx="16642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Will the results</a:t>
            </a:r>
          </a:p>
          <a:p>
            <a:r>
              <a:rPr lang="en-US" dirty="0"/>
              <a:t>be up to date?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68B9DA0-0C42-A26E-DA3A-8D79CD50F72B}"/>
              </a:ext>
            </a:extLst>
          </p:cNvPr>
          <p:cNvSpPr txBox="1"/>
          <p:nvPr/>
        </p:nvSpPr>
        <p:spPr>
          <a:xfrm>
            <a:off x="9244975" y="6395725"/>
            <a:ext cx="29470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linkClick r:id="rId4"/>
              </a:rPr>
              <a:t>https://openclipart.org/</a:t>
            </a:r>
            <a:endParaRPr lang="en-US" sz="1200" dirty="0"/>
          </a:p>
          <a:p>
            <a:r>
              <a:rPr lang="en-US" sz="1200" dirty="0">
                <a:hlinkClick r:id="rId5"/>
              </a:rPr>
              <a:t>https://unsplash.com/photos/_sh9vkVbVgo </a:t>
            </a:r>
            <a:endParaRPr lang="en-US" sz="1200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1DEA239-4427-59E2-DD31-E1AA4169D4DA}"/>
              </a:ext>
            </a:extLst>
          </p:cNvPr>
          <p:cNvSpPr txBox="1"/>
          <p:nvPr/>
        </p:nvSpPr>
        <p:spPr>
          <a:xfrm>
            <a:off x="4074735" y="507849"/>
            <a:ext cx="13266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Skip code to</a:t>
            </a:r>
          </a:p>
          <a:p>
            <a:r>
              <a:rPr lang="en-US" dirty="0"/>
              <a:t>save time?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3985A3-27A8-16CE-2F4E-6378F4B18FBD}"/>
              </a:ext>
            </a:extLst>
          </p:cNvPr>
          <p:cNvSpPr txBox="1"/>
          <p:nvPr/>
        </p:nvSpPr>
        <p:spPr>
          <a:xfrm>
            <a:off x="2142666" y="1913348"/>
            <a:ext cx="15839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Too much work to rerun all this from scratch!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4A2939F-D3A5-DF75-1220-0C0FB7A4CB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 flipV="1">
            <a:off x="8569619" y="1082035"/>
            <a:ext cx="1980898" cy="186675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6D1FFB1-A750-06D8-D606-16F583303708}"/>
              </a:ext>
            </a:extLst>
          </p:cNvPr>
          <p:cNvSpPr txBox="1"/>
          <p:nvPr/>
        </p:nvSpPr>
        <p:spPr>
          <a:xfrm>
            <a:off x="8903119" y="1909034"/>
            <a:ext cx="15839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Too messy and out of sync to be reproducible!</a:t>
            </a:r>
          </a:p>
        </p:txBody>
      </p:sp>
    </p:spTree>
    <p:extLst>
      <p:ext uri="{BB962C8B-B14F-4D97-AF65-F5344CB8AC3E}">
        <p14:creationId xmlns:p14="http://schemas.microsoft.com/office/powerpoint/2010/main" val="6399996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83DF87D3-DD7B-0D4C-BA55-CF761DFAAB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2576" y="195943"/>
            <a:ext cx="3166834" cy="3657600"/>
          </a:xfrm>
          <a:prstGeom prst="rect">
            <a:avLst/>
          </a:prstGeom>
        </p:spPr>
      </p:pic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709926C2-8DD6-CC41-9947-04047877DA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9154" y="195943"/>
            <a:ext cx="3170270" cy="3657600"/>
          </a:xfrm>
          <a:prstGeom prst="rect">
            <a:avLst/>
          </a:prstGeom>
        </p:spPr>
      </p:pic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F72BDFA0-4F8E-8E40-858B-34F8EEC203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2583" y="3106965"/>
            <a:ext cx="3166834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6557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C68ABDB-4E6B-C123-9E8C-2DFEB63A267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>
            <a:off x="3880289" y="2237141"/>
            <a:ext cx="2171700" cy="2508251"/>
          </a:xfrm>
          <a:prstGeom prst="rect">
            <a:avLst/>
          </a:prstGeom>
          <a:effectLst>
            <a:glow>
              <a:schemeClr val="accent1">
                <a:alpha val="40000"/>
              </a:schemeClr>
            </a:glow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B6326BD-E139-CDDE-C3FB-5F07345FA2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5112" y="264696"/>
            <a:ext cx="2141776" cy="248722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BEE36BF-FABF-D6BB-9E01-CDC906A3D20F}"/>
              </a:ext>
            </a:extLst>
          </p:cNvPr>
          <p:cNvSpPr txBox="1"/>
          <p:nvPr/>
        </p:nvSpPr>
        <p:spPr>
          <a:xfrm>
            <a:off x="5143058" y="917097"/>
            <a:ext cx="19058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Montserrat" pitchFamily="2" charset="77"/>
              </a:rPr>
              <a:t>your.package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772641F-6A40-16AB-2492-F626610281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5352440" y="1764391"/>
            <a:ext cx="673351" cy="25272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9DE89B2-1CFC-BD82-A2DA-CE7CCC012D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24979" y="1554077"/>
            <a:ext cx="752764" cy="68306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E214C5E-B7D3-DD59-8807-2FEAB94B5A2F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40000"/>
          </a:blip>
          <a:stretch>
            <a:fillRect/>
          </a:stretch>
        </p:blipFill>
        <p:spPr>
          <a:xfrm>
            <a:off x="2735464" y="264696"/>
            <a:ext cx="2171702" cy="2508252"/>
          </a:xfrm>
          <a:prstGeom prst="rect">
            <a:avLst/>
          </a:prstGeom>
          <a:effectLst>
            <a:glow>
              <a:schemeClr val="accent1">
                <a:alpha val="40000"/>
              </a:schemeClr>
            </a:glow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568443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9EF14C2-0B61-AC76-EEE7-07B3F10050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4759" y="2313420"/>
            <a:ext cx="2171700" cy="25082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F4E1BF7-A61E-120A-D98D-719DC9724A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5951" y="373207"/>
            <a:ext cx="2171701" cy="25082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C68ABDB-4E6B-C123-9E8C-2DFEB63A26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8091" y="1947842"/>
            <a:ext cx="2171700" cy="250825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720D217-9C57-B626-C8A1-5610BA9C7C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3121" y="1980909"/>
            <a:ext cx="2171702" cy="250825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1A8A04C-4E42-A460-7127-BA17DBAD83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45895" y="1273752"/>
            <a:ext cx="2508253" cy="250825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2E6CB70-0D42-B52D-AB77-FF8B9DE932B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03964" y="4703619"/>
            <a:ext cx="2163810" cy="250825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6FCACF5-F942-9D5D-7013-B69F64316AF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38376" y="3929921"/>
            <a:ext cx="2171700" cy="251548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250372-3FA6-1C26-3A5B-A3F0E01ACF0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23950" y="920747"/>
            <a:ext cx="2165458" cy="2508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3262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C68ABDB-4E6B-C123-9E8C-2DFEB63A26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3002" y="1214977"/>
            <a:ext cx="3597521" cy="4155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5373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F4E1BF7-A61E-120A-D98D-719DC9724A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6226" y="3041641"/>
            <a:ext cx="3170270" cy="3661569"/>
          </a:xfrm>
          <a:prstGeom prst="rect">
            <a:avLst/>
          </a:prstGeom>
        </p:spPr>
      </p:pic>
      <p:pic>
        <p:nvPicPr>
          <p:cNvPr id="3" name="Picture 2" descr="A blue hexagon with white text&#10;&#10;Description automatically generated">
            <a:extLst>
              <a:ext uri="{FF2B5EF4-FFF2-40B4-BE49-F238E27FC236}">
                <a16:creationId xmlns:a16="http://schemas.microsoft.com/office/drawing/2014/main" id="{08943269-CEC4-3377-4BA2-C473CFC47A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8999" y="168476"/>
            <a:ext cx="3170269" cy="3659019"/>
          </a:xfrm>
          <a:prstGeom prst="rect">
            <a:avLst/>
          </a:prstGeom>
        </p:spPr>
      </p:pic>
      <p:pic>
        <p:nvPicPr>
          <p:cNvPr id="4" name="Picture 3" descr="Logo, company name&#10;&#10;Description automatically generated">
            <a:extLst>
              <a:ext uri="{FF2B5EF4-FFF2-40B4-BE49-F238E27FC236}">
                <a16:creationId xmlns:a16="http://schemas.microsoft.com/office/drawing/2014/main" id="{CA8BFAFE-0AA8-C65B-273A-D3C19AD885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4661" y="178687"/>
            <a:ext cx="317027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0125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F4E1BF7-A61E-120A-D98D-719DC9724A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3125" y="642817"/>
            <a:ext cx="4824682" cy="5572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1560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9EF14C2-0B61-AC76-EEE7-07B3F10050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0648" y="4019026"/>
            <a:ext cx="2171700" cy="25082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F4E1BF7-A61E-120A-D98D-719DC9724A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6422" y="2102140"/>
            <a:ext cx="2171701" cy="25082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C68ABDB-4E6B-C123-9E8C-2DFEB63A26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5083" y="4019025"/>
            <a:ext cx="2171700" cy="250825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720D217-9C57-B626-C8A1-5610BA9C7C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00855" y="2109371"/>
            <a:ext cx="2171702" cy="250825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359A43F-91F5-B48B-E1F7-E40EB5A1AB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61968" y="4349748"/>
            <a:ext cx="2143846" cy="250825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1A8A04C-4E42-A460-7127-BA17DBAD83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62583" y="255985"/>
            <a:ext cx="2508253" cy="250825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2E6CB70-0D42-B52D-AB77-FF8B9DE932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42004" y="2508252"/>
            <a:ext cx="2163810" cy="250825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6FCACF5-F942-9D5D-7013-B69F64316AF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75290" y="2102140"/>
            <a:ext cx="2171700" cy="251548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250372-3FA6-1C26-3A5B-A3F0E01ACF0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5497" y="4019023"/>
            <a:ext cx="2165458" cy="2508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2777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C68ABDB-4E6B-C123-9E8C-2DFEB63A26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6386" y="3866626"/>
            <a:ext cx="1583416" cy="18288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720D217-9C57-B626-C8A1-5610BA9C7C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3055" y="2469613"/>
            <a:ext cx="1583417" cy="1828800"/>
          </a:xfrm>
          <a:prstGeom prst="rect">
            <a:avLst/>
          </a:prstGeom>
        </p:spPr>
      </p:pic>
      <p:pic>
        <p:nvPicPr>
          <p:cNvPr id="6" name="Picture 5" descr="A colorful square with white text&#10;&#10;Description automatically generated with medium confidence">
            <a:extLst>
              <a:ext uri="{FF2B5EF4-FFF2-40B4-BE49-F238E27FC236}">
                <a16:creationId xmlns:a16="http://schemas.microsoft.com/office/drawing/2014/main" id="{FF06FD34-85A2-D169-997D-F559EEA5B4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8333" y="2469613"/>
            <a:ext cx="15748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5080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Rectangle 80">
            <a:extLst>
              <a:ext uri="{FF2B5EF4-FFF2-40B4-BE49-F238E27FC236}">
                <a16:creationId xmlns:a16="http://schemas.microsoft.com/office/drawing/2014/main" id="{E273D3A9-861D-9350-BBD6-E117186E7633}"/>
              </a:ext>
            </a:extLst>
          </p:cNvPr>
          <p:cNvSpPr/>
          <p:nvPr/>
        </p:nvSpPr>
        <p:spPr>
          <a:xfrm>
            <a:off x="43850" y="3462150"/>
            <a:ext cx="12148150" cy="55982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44369B7-A07F-F80C-606E-C77FE62C3899}"/>
              </a:ext>
            </a:extLst>
          </p:cNvPr>
          <p:cNvSpPr/>
          <p:nvPr/>
        </p:nvSpPr>
        <p:spPr>
          <a:xfrm>
            <a:off x="8870" y="6967"/>
            <a:ext cx="12148150" cy="55982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3B6E5035-B9C6-9B3E-0903-9C2A252556F3}"/>
              </a:ext>
            </a:extLst>
          </p:cNvPr>
          <p:cNvSpPr/>
          <p:nvPr/>
        </p:nvSpPr>
        <p:spPr>
          <a:xfrm>
            <a:off x="7155146" y="2211271"/>
            <a:ext cx="2113048" cy="373756"/>
          </a:xfrm>
          <a:prstGeom prst="rect">
            <a:avLst/>
          </a:prstGeom>
          <a:solidFill>
            <a:srgbClr val="C1C7B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60953B2-30EC-6A42-D691-54E56F2CE34D}"/>
              </a:ext>
            </a:extLst>
          </p:cNvPr>
          <p:cNvSpPr/>
          <p:nvPr/>
        </p:nvSpPr>
        <p:spPr>
          <a:xfrm>
            <a:off x="686278" y="1580978"/>
            <a:ext cx="2243512" cy="1646309"/>
          </a:xfrm>
          <a:prstGeom prst="rect">
            <a:avLst/>
          </a:prstGeom>
          <a:solidFill>
            <a:srgbClr val="BFFF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rapezoid 2">
            <a:extLst>
              <a:ext uri="{FF2B5EF4-FFF2-40B4-BE49-F238E27FC236}">
                <a16:creationId xmlns:a16="http://schemas.microsoft.com/office/drawing/2014/main" id="{FE2A652D-5943-ECF5-0EF0-E6C3E0088D30}"/>
              </a:ext>
            </a:extLst>
          </p:cNvPr>
          <p:cNvSpPr/>
          <p:nvPr/>
        </p:nvSpPr>
        <p:spPr>
          <a:xfrm rot="5400000">
            <a:off x="3134661" y="1334705"/>
            <a:ext cx="1646309" cy="2138856"/>
          </a:xfrm>
          <a:prstGeom prst="trapezoid">
            <a:avLst/>
          </a:prstGeom>
          <a:solidFill>
            <a:srgbClr val="BDEDC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rapezoid 3">
            <a:extLst>
              <a:ext uri="{FF2B5EF4-FFF2-40B4-BE49-F238E27FC236}">
                <a16:creationId xmlns:a16="http://schemas.microsoft.com/office/drawing/2014/main" id="{ED568250-BF82-6CDF-07F5-99ACB79D25B9}"/>
              </a:ext>
            </a:extLst>
          </p:cNvPr>
          <p:cNvSpPr/>
          <p:nvPr/>
        </p:nvSpPr>
        <p:spPr>
          <a:xfrm rot="5400000">
            <a:off x="5701853" y="1334704"/>
            <a:ext cx="789637" cy="2138856"/>
          </a:xfrm>
          <a:prstGeom prst="trapezoid">
            <a:avLst/>
          </a:prstGeom>
          <a:solidFill>
            <a:srgbClr val="BED8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DF31A1-EC7A-F096-E731-018E31D919DA}"/>
              </a:ext>
            </a:extLst>
          </p:cNvPr>
          <p:cNvSpPr txBox="1"/>
          <p:nvPr/>
        </p:nvSpPr>
        <p:spPr>
          <a:xfrm>
            <a:off x="1170059" y="2080968"/>
            <a:ext cx="14414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Thousands of</a:t>
            </a:r>
          </a:p>
          <a:p>
            <a:r>
              <a:rPr lang="en-US" dirty="0"/>
              <a:t>molecules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CFAC16-A706-967E-2C1C-60ED859D171F}"/>
              </a:ext>
            </a:extLst>
          </p:cNvPr>
          <p:cNvSpPr txBox="1"/>
          <p:nvPr/>
        </p:nvSpPr>
        <p:spPr>
          <a:xfrm>
            <a:off x="3206699" y="2042343"/>
            <a:ext cx="13438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Hundreds of</a:t>
            </a:r>
          </a:p>
          <a:p>
            <a:r>
              <a:rPr lang="en-US" dirty="0"/>
              <a:t>molecules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10FE28F-2362-7B42-5F9A-3C11F04615A0}"/>
              </a:ext>
            </a:extLst>
          </p:cNvPr>
          <p:cNvSpPr txBox="1"/>
          <p:nvPr/>
        </p:nvSpPr>
        <p:spPr>
          <a:xfrm>
            <a:off x="5297088" y="2169982"/>
            <a:ext cx="1592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&lt; 10 molecules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8F452D6-B9E4-AD7B-7C33-6484524A8F99}"/>
              </a:ext>
            </a:extLst>
          </p:cNvPr>
          <p:cNvSpPr txBox="1"/>
          <p:nvPr/>
        </p:nvSpPr>
        <p:spPr>
          <a:xfrm>
            <a:off x="7566178" y="2215695"/>
            <a:ext cx="1217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 molecule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A5BCA9D-2AD2-D065-9949-C661BB573C36}"/>
              </a:ext>
            </a:extLst>
          </p:cNvPr>
          <p:cNvSpPr/>
          <p:nvPr/>
        </p:nvSpPr>
        <p:spPr>
          <a:xfrm>
            <a:off x="9247353" y="2211271"/>
            <a:ext cx="2113048" cy="373756"/>
          </a:xfrm>
          <a:prstGeom prst="rect">
            <a:avLst/>
          </a:prstGeom>
          <a:solidFill>
            <a:srgbClr val="93B5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EDB53E0-31F6-77E4-E9FC-6292812B6BB4}"/>
              </a:ext>
            </a:extLst>
          </p:cNvPr>
          <p:cNvSpPr txBox="1"/>
          <p:nvPr/>
        </p:nvSpPr>
        <p:spPr>
          <a:xfrm>
            <a:off x="9368748" y="2211271"/>
            <a:ext cx="1730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 approved drug</a:t>
            </a:r>
          </a:p>
        </p:txBody>
      </p:sp>
      <p:sp>
        <p:nvSpPr>
          <p:cNvPr id="14" name="Triangle 13">
            <a:extLst>
              <a:ext uri="{FF2B5EF4-FFF2-40B4-BE49-F238E27FC236}">
                <a16:creationId xmlns:a16="http://schemas.microsoft.com/office/drawing/2014/main" id="{470EFBDF-B89A-9909-A6CD-01C08B8A414D}"/>
              </a:ext>
            </a:extLst>
          </p:cNvPr>
          <p:cNvSpPr/>
          <p:nvPr/>
        </p:nvSpPr>
        <p:spPr>
          <a:xfrm rot="10800000">
            <a:off x="686278" y="1044261"/>
            <a:ext cx="2138858" cy="177421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riangle 14">
            <a:extLst>
              <a:ext uri="{FF2B5EF4-FFF2-40B4-BE49-F238E27FC236}">
                <a16:creationId xmlns:a16="http://schemas.microsoft.com/office/drawing/2014/main" id="{A9DAB29D-457C-DB3F-6C70-5BFA1EBA13DF}"/>
              </a:ext>
            </a:extLst>
          </p:cNvPr>
          <p:cNvSpPr/>
          <p:nvPr/>
        </p:nvSpPr>
        <p:spPr>
          <a:xfrm rot="10800000">
            <a:off x="2825136" y="1044262"/>
            <a:ext cx="2138858" cy="177421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riangle 15">
            <a:extLst>
              <a:ext uri="{FF2B5EF4-FFF2-40B4-BE49-F238E27FC236}">
                <a16:creationId xmlns:a16="http://schemas.microsoft.com/office/drawing/2014/main" id="{0AD535CF-F676-2ECB-9A38-0B8D122AD505}"/>
              </a:ext>
            </a:extLst>
          </p:cNvPr>
          <p:cNvSpPr/>
          <p:nvPr/>
        </p:nvSpPr>
        <p:spPr>
          <a:xfrm rot="10800000">
            <a:off x="4938180" y="1044262"/>
            <a:ext cx="2138858" cy="177421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riangle 16">
            <a:extLst>
              <a:ext uri="{FF2B5EF4-FFF2-40B4-BE49-F238E27FC236}">
                <a16:creationId xmlns:a16="http://schemas.microsoft.com/office/drawing/2014/main" id="{E39A8575-334A-4A5F-EC38-E4DFDBFE47E3}"/>
              </a:ext>
            </a:extLst>
          </p:cNvPr>
          <p:cNvSpPr/>
          <p:nvPr/>
        </p:nvSpPr>
        <p:spPr>
          <a:xfrm rot="10800000">
            <a:off x="7051224" y="1044262"/>
            <a:ext cx="2138858" cy="177421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riangle 17">
            <a:extLst>
              <a:ext uri="{FF2B5EF4-FFF2-40B4-BE49-F238E27FC236}">
                <a16:creationId xmlns:a16="http://schemas.microsoft.com/office/drawing/2014/main" id="{9C5E4236-2215-954B-6311-5A2227648097}"/>
              </a:ext>
            </a:extLst>
          </p:cNvPr>
          <p:cNvSpPr/>
          <p:nvPr/>
        </p:nvSpPr>
        <p:spPr>
          <a:xfrm rot="10800000">
            <a:off x="9138454" y="1044262"/>
            <a:ext cx="2138858" cy="177421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ADD66CE-8627-703F-6724-44192ADB211E}"/>
              </a:ext>
            </a:extLst>
          </p:cNvPr>
          <p:cNvSpPr txBox="1"/>
          <p:nvPr/>
        </p:nvSpPr>
        <p:spPr>
          <a:xfrm>
            <a:off x="1210942" y="725638"/>
            <a:ext cx="10895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Discovery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B36DA36-1F7D-926E-15C2-0803659F216F}"/>
              </a:ext>
            </a:extLst>
          </p:cNvPr>
          <p:cNvSpPr txBox="1"/>
          <p:nvPr/>
        </p:nvSpPr>
        <p:spPr>
          <a:xfrm>
            <a:off x="3238854" y="725638"/>
            <a:ext cx="1285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Non-clinical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67DA584-DC87-EFD6-4624-F24096937289}"/>
              </a:ext>
            </a:extLst>
          </p:cNvPr>
          <p:cNvSpPr txBox="1"/>
          <p:nvPr/>
        </p:nvSpPr>
        <p:spPr>
          <a:xfrm>
            <a:off x="5149319" y="721123"/>
            <a:ext cx="17411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CLINICAL TRIALS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4F6FFBB-EDA9-C304-DDCC-EBA5C61E1F8E}"/>
              </a:ext>
            </a:extLst>
          </p:cNvPr>
          <p:cNvSpPr txBox="1"/>
          <p:nvPr/>
        </p:nvSpPr>
        <p:spPr>
          <a:xfrm>
            <a:off x="7262363" y="721123"/>
            <a:ext cx="1876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Regulatory review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840B0B4-7806-9B4D-827D-7D0594C6CBBD}"/>
              </a:ext>
            </a:extLst>
          </p:cNvPr>
          <p:cNvSpPr txBox="1"/>
          <p:nvPr/>
        </p:nvSpPr>
        <p:spPr>
          <a:xfrm>
            <a:off x="9215894" y="698026"/>
            <a:ext cx="2941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Clinic &amp; post-market research</a:t>
            </a:r>
          </a:p>
        </p:txBody>
      </p:sp>
      <p:sp>
        <p:nvSpPr>
          <p:cNvPr id="49" name="Triangle 48">
            <a:extLst>
              <a:ext uri="{FF2B5EF4-FFF2-40B4-BE49-F238E27FC236}">
                <a16:creationId xmlns:a16="http://schemas.microsoft.com/office/drawing/2014/main" id="{A5B03E48-09F4-9A35-245E-73D07C6FD7F1}"/>
              </a:ext>
            </a:extLst>
          </p:cNvPr>
          <p:cNvSpPr/>
          <p:nvPr/>
        </p:nvSpPr>
        <p:spPr>
          <a:xfrm rot="10800000">
            <a:off x="737906" y="4816672"/>
            <a:ext cx="2138858" cy="177421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Triangle 49">
            <a:extLst>
              <a:ext uri="{FF2B5EF4-FFF2-40B4-BE49-F238E27FC236}">
                <a16:creationId xmlns:a16="http://schemas.microsoft.com/office/drawing/2014/main" id="{261E9028-2A77-5925-2542-778E19C9A684}"/>
              </a:ext>
            </a:extLst>
          </p:cNvPr>
          <p:cNvSpPr/>
          <p:nvPr/>
        </p:nvSpPr>
        <p:spPr>
          <a:xfrm rot="10800000">
            <a:off x="2876764" y="4816673"/>
            <a:ext cx="2138858" cy="177421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riangle 50">
            <a:extLst>
              <a:ext uri="{FF2B5EF4-FFF2-40B4-BE49-F238E27FC236}">
                <a16:creationId xmlns:a16="http://schemas.microsoft.com/office/drawing/2014/main" id="{961A5243-B568-9B85-E075-D1580D0C43CB}"/>
              </a:ext>
            </a:extLst>
          </p:cNvPr>
          <p:cNvSpPr/>
          <p:nvPr/>
        </p:nvSpPr>
        <p:spPr>
          <a:xfrm rot="10800000">
            <a:off x="4989808" y="4816673"/>
            <a:ext cx="2138858" cy="177421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Triangle 51">
            <a:extLst>
              <a:ext uri="{FF2B5EF4-FFF2-40B4-BE49-F238E27FC236}">
                <a16:creationId xmlns:a16="http://schemas.microsoft.com/office/drawing/2014/main" id="{2430DBDB-E98C-037D-EC8F-F6B81F828700}"/>
              </a:ext>
            </a:extLst>
          </p:cNvPr>
          <p:cNvSpPr/>
          <p:nvPr/>
        </p:nvSpPr>
        <p:spPr>
          <a:xfrm rot="10800000">
            <a:off x="7102852" y="4816673"/>
            <a:ext cx="2138858" cy="177421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Triangle 52">
            <a:extLst>
              <a:ext uri="{FF2B5EF4-FFF2-40B4-BE49-F238E27FC236}">
                <a16:creationId xmlns:a16="http://schemas.microsoft.com/office/drawing/2014/main" id="{70EDD2A2-1F39-8536-A8CD-AE28021806AD}"/>
              </a:ext>
            </a:extLst>
          </p:cNvPr>
          <p:cNvSpPr/>
          <p:nvPr/>
        </p:nvSpPr>
        <p:spPr>
          <a:xfrm rot="10800000">
            <a:off x="9190082" y="4816673"/>
            <a:ext cx="2138858" cy="177421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9654052-E0DE-D620-6EEC-C816B8AD38D9}"/>
              </a:ext>
            </a:extLst>
          </p:cNvPr>
          <p:cNvSpPr txBox="1"/>
          <p:nvPr/>
        </p:nvSpPr>
        <p:spPr>
          <a:xfrm>
            <a:off x="271930" y="4496954"/>
            <a:ext cx="2643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Entry into clinical program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76E1444-6817-2F56-AAB0-3ECEE8A4D671}"/>
              </a:ext>
            </a:extLst>
          </p:cNvPr>
          <p:cNvSpPr txBox="1"/>
          <p:nvPr/>
        </p:nvSpPr>
        <p:spPr>
          <a:xfrm>
            <a:off x="3399345" y="4043699"/>
            <a:ext cx="1053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Phase 1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0B79A214-0EE1-E595-983F-CBDC0D085A7F}"/>
              </a:ext>
            </a:extLst>
          </p:cNvPr>
          <p:cNvSpPr txBox="1"/>
          <p:nvPr/>
        </p:nvSpPr>
        <p:spPr>
          <a:xfrm>
            <a:off x="5598212" y="4052722"/>
            <a:ext cx="922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Phase 2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E387E18-F0C9-F2AA-E27D-82785E84E06F}"/>
              </a:ext>
            </a:extLst>
          </p:cNvPr>
          <p:cNvSpPr txBox="1"/>
          <p:nvPr/>
        </p:nvSpPr>
        <p:spPr>
          <a:xfrm>
            <a:off x="7750646" y="4038234"/>
            <a:ext cx="922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Phase 3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B9B6FE1-9060-9880-A064-92B085E09101}"/>
              </a:ext>
            </a:extLst>
          </p:cNvPr>
          <p:cNvSpPr txBox="1"/>
          <p:nvPr/>
        </p:nvSpPr>
        <p:spPr>
          <a:xfrm>
            <a:off x="9875942" y="4050646"/>
            <a:ext cx="922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Phase 4</a:t>
            </a:r>
            <a:endParaRPr lang="en-US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2ABC420D-E523-29AA-855B-29CA6142A782}"/>
              </a:ext>
            </a:extLst>
          </p:cNvPr>
          <p:cNvSpPr txBox="1"/>
          <p:nvPr/>
        </p:nvSpPr>
        <p:spPr>
          <a:xfrm>
            <a:off x="3773948" y="29489"/>
            <a:ext cx="47591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DRUG DEVELOPMENT PROCESS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3EC4C8D-E80F-9CD5-B0EC-5B0A9CA82065}"/>
              </a:ext>
            </a:extLst>
          </p:cNvPr>
          <p:cNvSpPr txBox="1"/>
          <p:nvPr/>
        </p:nvSpPr>
        <p:spPr>
          <a:xfrm>
            <a:off x="4700903" y="3472927"/>
            <a:ext cx="25539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CLINICAL TRIALS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2E58F10F-CCCC-C66B-526A-10B5FAD85BA8}"/>
              </a:ext>
            </a:extLst>
          </p:cNvPr>
          <p:cNvSpPr/>
          <p:nvPr/>
        </p:nvSpPr>
        <p:spPr>
          <a:xfrm>
            <a:off x="2825136" y="5780344"/>
            <a:ext cx="2202107" cy="373756"/>
          </a:xfrm>
          <a:prstGeom prst="rect">
            <a:avLst/>
          </a:prstGeom>
          <a:solidFill>
            <a:srgbClr val="C1C7B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60C16E16-4760-086B-7ECA-22CEE199F312}"/>
              </a:ext>
            </a:extLst>
          </p:cNvPr>
          <p:cNvSpPr/>
          <p:nvPr/>
        </p:nvSpPr>
        <p:spPr>
          <a:xfrm>
            <a:off x="9281099" y="5117558"/>
            <a:ext cx="2243512" cy="1646309"/>
          </a:xfrm>
          <a:prstGeom prst="rect">
            <a:avLst/>
          </a:prstGeom>
          <a:solidFill>
            <a:srgbClr val="BFFF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Trapezoid 75">
            <a:extLst>
              <a:ext uri="{FF2B5EF4-FFF2-40B4-BE49-F238E27FC236}">
                <a16:creationId xmlns:a16="http://schemas.microsoft.com/office/drawing/2014/main" id="{D4AEC08B-A454-AC42-BAED-6EEB18D71CDF}"/>
              </a:ext>
            </a:extLst>
          </p:cNvPr>
          <p:cNvSpPr/>
          <p:nvPr/>
        </p:nvSpPr>
        <p:spPr>
          <a:xfrm rot="16200000">
            <a:off x="7388516" y="4897745"/>
            <a:ext cx="1646309" cy="2138856"/>
          </a:xfrm>
          <a:prstGeom prst="trapezoid">
            <a:avLst/>
          </a:prstGeom>
          <a:solidFill>
            <a:srgbClr val="BDEDC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Trapezoid 76">
            <a:extLst>
              <a:ext uri="{FF2B5EF4-FFF2-40B4-BE49-F238E27FC236}">
                <a16:creationId xmlns:a16="http://schemas.microsoft.com/office/drawing/2014/main" id="{811FA598-0AAC-8B0B-DE33-5BD59600D865}"/>
              </a:ext>
            </a:extLst>
          </p:cNvPr>
          <p:cNvSpPr/>
          <p:nvPr/>
        </p:nvSpPr>
        <p:spPr>
          <a:xfrm rot="16200000">
            <a:off x="5690900" y="4907794"/>
            <a:ext cx="789637" cy="2138856"/>
          </a:xfrm>
          <a:prstGeom prst="trapezoid">
            <a:avLst/>
          </a:prstGeom>
          <a:solidFill>
            <a:srgbClr val="BED8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12AE6D61-36F5-5B4C-7622-08CABAAD296B}"/>
              </a:ext>
            </a:extLst>
          </p:cNvPr>
          <p:cNvSpPr/>
          <p:nvPr/>
        </p:nvSpPr>
        <p:spPr>
          <a:xfrm>
            <a:off x="751530" y="5780296"/>
            <a:ext cx="2113048" cy="373756"/>
          </a:xfrm>
          <a:prstGeom prst="rect">
            <a:avLst/>
          </a:prstGeom>
          <a:solidFill>
            <a:srgbClr val="93B5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777074DB-2591-ECDC-B155-C3078DE60C7E}"/>
              </a:ext>
            </a:extLst>
          </p:cNvPr>
          <p:cNvSpPr txBox="1"/>
          <p:nvPr/>
        </p:nvSpPr>
        <p:spPr>
          <a:xfrm>
            <a:off x="925587" y="5804608"/>
            <a:ext cx="1763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 candidate drug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1DEA813A-21D9-E288-88D4-D2962E71233E}"/>
              </a:ext>
            </a:extLst>
          </p:cNvPr>
          <p:cNvSpPr txBox="1"/>
          <p:nvPr/>
        </p:nvSpPr>
        <p:spPr>
          <a:xfrm>
            <a:off x="3094291" y="5780296"/>
            <a:ext cx="1746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&lt; 100 volunteers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22482EF6-8425-0DAE-59DC-768680BB6A3B}"/>
              </a:ext>
            </a:extLst>
          </p:cNvPr>
          <p:cNvSpPr txBox="1"/>
          <p:nvPr/>
        </p:nvSpPr>
        <p:spPr>
          <a:xfrm>
            <a:off x="5707395" y="5641796"/>
            <a:ext cx="13438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Hundreds of</a:t>
            </a:r>
          </a:p>
          <a:p>
            <a:r>
              <a:rPr lang="en-US" dirty="0"/>
              <a:t>patients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16B32B5E-1125-A1D0-EBA3-C3C85DC088CA}"/>
              </a:ext>
            </a:extLst>
          </p:cNvPr>
          <p:cNvSpPr txBox="1"/>
          <p:nvPr/>
        </p:nvSpPr>
        <p:spPr>
          <a:xfrm>
            <a:off x="7531326" y="5641795"/>
            <a:ext cx="14414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Thousands of</a:t>
            </a:r>
          </a:p>
          <a:p>
            <a:r>
              <a:rPr lang="en-US" dirty="0"/>
              <a:t>patients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AFDF96D9-7F13-6765-BD3E-A627C7E42581}"/>
              </a:ext>
            </a:extLst>
          </p:cNvPr>
          <p:cNvSpPr txBox="1"/>
          <p:nvPr/>
        </p:nvSpPr>
        <p:spPr>
          <a:xfrm>
            <a:off x="9482354" y="5515557"/>
            <a:ext cx="20422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Patients in a</a:t>
            </a:r>
          </a:p>
          <a:p>
            <a:r>
              <a:rPr lang="en-US" dirty="0"/>
              <a:t>non-interventional setting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4AB06B1D-52DD-2EB4-95B9-ADE6FA9B4108}"/>
              </a:ext>
            </a:extLst>
          </p:cNvPr>
          <p:cNvSpPr txBox="1"/>
          <p:nvPr/>
        </p:nvSpPr>
        <p:spPr>
          <a:xfrm>
            <a:off x="3018714" y="4290955"/>
            <a:ext cx="17822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Safety and tolerability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B3807B47-0E4D-DEE4-4550-8049C4328E86}"/>
              </a:ext>
            </a:extLst>
          </p:cNvPr>
          <p:cNvSpPr txBox="1"/>
          <p:nvPr/>
        </p:nvSpPr>
        <p:spPr>
          <a:xfrm>
            <a:off x="5040920" y="4307075"/>
            <a:ext cx="19984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Efficacy and dose-finding</a:t>
            </a:r>
          </a:p>
          <a:p>
            <a:r>
              <a:rPr lang="en-US" sz="1400" dirty="0"/>
              <a:t>Confirm safety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E867BF31-9665-ADE8-A00F-0919049FB3C4}"/>
              </a:ext>
            </a:extLst>
          </p:cNvPr>
          <p:cNvSpPr txBox="1"/>
          <p:nvPr/>
        </p:nvSpPr>
        <p:spPr>
          <a:xfrm>
            <a:off x="7062228" y="4293452"/>
            <a:ext cx="23209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Confirm safety and efficacy</a:t>
            </a:r>
          </a:p>
          <a:p>
            <a:r>
              <a:rPr lang="en-US" sz="1400" dirty="0"/>
              <a:t>Apply for regulatory approval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5F932272-358B-95F5-3A60-0CAE7F11FD96}"/>
              </a:ext>
            </a:extLst>
          </p:cNvPr>
          <p:cNvSpPr txBox="1"/>
          <p:nvPr/>
        </p:nvSpPr>
        <p:spPr>
          <a:xfrm>
            <a:off x="9390859" y="4318692"/>
            <a:ext cx="21260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Post-approval</a:t>
            </a:r>
          </a:p>
          <a:p>
            <a:r>
              <a:rPr lang="en-US" sz="1400" dirty="0"/>
              <a:t>Ongoing safety monitoring</a:t>
            </a:r>
          </a:p>
        </p:txBody>
      </p:sp>
    </p:spTree>
    <p:extLst>
      <p:ext uri="{BB962C8B-B14F-4D97-AF65-F5344CB8AC3E}">
        <p14:creationId xmlns:p14="http://schemas.microsoft.com/office/powerpoint/2010/main" val="5703452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A4148D8-1E43-2101-1CEE-05402B946C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271" y="629863"/>
            <a:ext cx="2736892" cy="31610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54EA929-F6A0-B887-D995-B110D0214E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7045" y="1400146"/>
            <a:ext cx="8336132" cy="1431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3401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440411-C92E-1159-0D80-803B770922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riangle 44">
            <a:extLst>
              <a:ext uri="{FF2B5EF4-FFF2-40B4-BE49-F238E27FC236}">
                <a16:creationId xmlns:a16="http://schemas.microsoft.com/office/drawing/2014/main" id="{D1860080-8CF6-462D-DF75-9CE88F70C5C0}"/>
              </a:ext>
            </a:extLst>
          </p:cNvPr>
          <p:cNvSpPr/>
          <p:nvPr/>
        </p:nvSpPr>
        <p:spPr>
          <a:xfrm rot="5400000">
            <a:off x="-463378" y="4973919"/>
            <a:ext cx="4091291" cy="1816005"/>
          </a:xfrm>
          <a:prstGeom prst="triangle">
            <a:avLst>
              <a:gd name="adj" fmla="val 52028"/>
            </a:avLst>
          </a:prstGeom>
          <a:solidFill>
            <a:srgbClr val="A7A5C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323A109A-3B7F-6952-DD08-78AF4063D2B7}"/>
              </a:ext>
            </a:extLst>
          </p:cNvPr>
          <p:cNvSpPr/>
          <p:nvPr/>
        </p:nvSpPr>
        <p:spPr>
          <a:xfrm>
            <a:off x="674264" y="351702"/>
            <a:ext cx="1816007" cy="55982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DISCOVERY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E20D61A-7036-4D40-EE54-C0EBDF680F42}"/>
              </a:ext>
            </a:extLst>
          </p:cNvPr>
          <p:cNvSpPr/>
          <p:nvPr/>
        </p:nvSpPr>
        <p:spPr>
          <a:xfrm>
            <a:off x="679646" y="945276"/>
            <a:ext cx="1807429" cy="5014623"/>
          </a:xfrm>
          <a:prstGeom prst="rect">
            <a:avLst/>
          </a:prstGeom>
          <a:solidFill>
            <a:srgbClr val="A7A5C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745064-0422-3473-687D-9EAB8D1FA3D0}"/>
              </a:ext>
            </a:extLst>
          </p:cNvPr>
          <p:cNvSpPr txBox="1"/>
          <p:nvPr/>
        </p:nvSpPr>
        <p:spPr>
          <a:xfrm>
            <a:off x="6706709" y="3131630"/>
            <a:ext cx="1217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 molecule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35536F9-0306-5BD0-4562-99E1DA778A92}"/>
              </a:ext>
            </a:extLst>
          </p:cNvPr>
          <p:cNvSpPr txBox="1"/>
          <p:nvPr/>
        </p:nvSpPr>
        <p:spPr>
          <a:xfrm>
            <a:off x="8403840" y="3091144"/>
            <a:ext cx="1730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 approved drug</a:t>
            </a:r>
          </a:p>
        </p:txBody>
      </p:sp>
      <p:sp>
        <p:nvSpPr>
          <p:cNvPr id="5" name="Triangle 4">
            <a:extLst>
              <a:ext uri="{FF2B5EF4-FFF2-40B4-BE49-F238E27FC236}">
                <a16:creationId xmlns:a16="http://schemas.microsoft.com/office/drawing/2014/main" id="{B6720A51-D7DA-233B-A2FF-9312EE4350B3}"/>
              </a:ext>
            </a:extLst>
          </p:cNvPr>
          <p:cNvSpPr/>
          <p:nvPr/>
        </p:nvSpPr>
        <p:spPr>
          <a:xfrm rot="5400000">
            <a:off x="1441903" y="2038981"/>
            <a:ext cx="4091290" cy="1903883"/>
          </a:xfrm>
          <a:prstGeom prst="triangle">
            <a:avLst>
              <a:gd name="adj" fmla="val 50240"/>
            </a:avLst>
          </a:prstGeom>
          <a:solidFill>
            <a:srgbClr val="8797B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riangle 5">
            <a:extLst>
              <a:ext uri="{FF2B5EF4-FFF2-40B4-BE49-F238E27FC236}">
                <a16:creationId xmlns:a16="http://schemas.microsoft.com/office/drawing/2014/main" id="{D63F15E3-E3D1-63BF-C899-DB64893A2C84}"/>
              </a:ext>
            </a:extLst>
          </p:cNvPr>
          <p:cNvSpPr/>
          <p:nvPr/>
        </p:nvSpPr>
        <p:spPr>
          <a:xfrm rot="5400000">
            <a:off x="1436246" y="2962313"/>
            <a:ext cx="4091290" cy="1903883"/>
          </a:xfrm>
          <a:prstGeom prst="triangle">
            <a:avLst/>
          </a:prstGeom>
          <a:solidFill>
            <a:srgbClr val="8797B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riangle 23">
            <a:extLst>
              <a:ext uri="{FF2B5EF4-FFF2-40B4-BE49-F238E27FC236}">
                <a16:creationId xmlns:a16="http://schemas.microsoft.com/office/drawing/2014/main" id="{CCB65749-8101-A120-4FA5-91F4F6252349}"/>
              </a:ext>
            </a:extLst>
          </p:cNvPr>
          <p:cNvSpPr/>
          <p:nvPr/>
        </p:nvSpPr>
        <p:spPr>
          <a:xfrm rot="5400000">
            <a:off x="4954277" y="2542538"/>
            <a:ext cx="893722" cy="1812290"/>
          </a:xfrm>
          <a:prstGeom prst="triangle">
            <a:avLst>
              <a:gd name="adj" fmla="val 53216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rapezoid 2">
            <a:extLst>
              <a:ext uri="{FF2B5EF4-FFF2-40B4-BE49-F238E27FC236}">
                <a16:creationId xmlns:a16="http://schemas.microsoft.com/office/drawing/2014/main" id="{8A2F3CC8-F6BC-8865-C3FF-412D8A70AE5C}"/>
              </a:ext>
            </a:extLst>
          </p:cNvPr>
          <p:cNvSpPr/>
          <p:nvPr/>
        </p:nvSpPr>
        <p:spPr>
          <a:xfrm rot="5400000">
            <a:off x="2572622" y="2500647"/>
            <a:ext cx="1829849" cy="1903883"/>
          </a:xfrm>
          <a:prstGeom prst="trapezoid">
            <a:avLst/>
          </a:prstGeom>
          <a:solidFill>
            <a:srgbClr val="8797B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37C8368-009D-390D-E08F-59A019C710B8}"/>
              </a:ext>
            </a:extLst>
          </p:cNvPr>
          <p:cNvSpPr/>
          <p:nvPr/>
        </p:nvSpPr>
        <p:spPr>
          <a:xfrm>
            <a:off x="2540515" y="354763"/>
            <a:ext cx="1818385" cy="55982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>
                <a:solidFill>
                  <a:schemeClr val="tx1"/>
                </a:solidFill>
              </a:rPr>
              <a:t>NON-CLINICAL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7E1BA5A-3641-6FBE-B11F-F8C6AAA93FDE}"/>
              </a:ext>
            </a:extLst>
          </p:cNvPr>
          <p:cNvSpPr/>
          <p:nvPr/>
        </p:nvSpPr>
        <p:spPr>
          <a:xfrm>
            <a:off x="4409143" y="361163"/>
            <a:ext cx="1903882" cy="55982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CLINICAL TRIALS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89FCCF3-4D00-6B4B-7423-66FA6F0E3E0A}"/>
              </a:ext>
            </a:extLst>
          </p:cNvPr>
          <p:cNvSpPr/>
          <p:nvPr/>
        </p:nvSpPr>
        <p:spPr>
          <a:xfrm>
            <a:off x="6363268" y="360385"/>
            <a:ext cx="1903882" cy="55982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REGULATORY REVIEW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88C90E7-E61E-1B38-84C2-B31E170C4A46}"/>
              </a:ext>
            </a:extLst>
          </p:cNvPr>
          <p:cNvSpPr/>
          <p:nvPr/>
        </p:nvSpPr>
        <p:spPr>
          <a:xfrm>
            <a:off x="8317393" y="365336"/>
            <a:ext cx="1903882" cy="55982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CLINIC &amp; POST-MARKET RESEARCH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D2465FA-8811-44DD-24D8-292A46998A79}"/>
              </a:ext>
            </a:extLst>
          </p:cNvPr>
          <p:cNvSpPr txBox="1"/>
          <p:nvPr/>
        </p:nvSpPr>
        <p:spPr>
          <a:xfrm>
            <a:off x="759901" y="2983423"/>
            <a:ext cx="166263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1000+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</a:rPr>
              <a:t>molecules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49CAD3A-6C93-16B7-A534-1C0F29E1839B}"/>
              </a:ext>
            </a:extLst>
          </p:cNvPr>
          <p:cNvSpPr txBox="1"/>
          <p:nvPr/>
        </p:nvSpPr>
        <p:spPr>
          <a:xfrm>
            <a:off x="2650573" y="2976024"/>
            <a:ext cx="166263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100+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</a:rPr>
              <a:t>molecules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B92B4A-599D-F464-B9DF-581509FBE5E7}"/>
              </a:ext>
            </a:extLst>
          </p:cNvPr>
          <p:cNvSpPr txBox="1"/>
          <p:nvPr/>
        </p:nvSpPr>
        <p:spPr>
          <a:xfrm>
            <a:off x="4453657" y="3275810"/>
            <a:ext cx="1592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&lt; 10 molecules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3E8B24E-180A-A29C-90E9-5819C94A8A17}"/>
              </a:ext>
            </a:extLst>
          </p:cNvPr>
          <p:cNvCxnSpPr>
            <a:cxnSpLocks/>
          </p:cNvCxnSpPr>
          <p:nvPr/>
        </p:nvCxnSpPr>
        <p:spPr>
          <a:xfrm>
            <a:off x="6363268" y="3482777"/>
            <a:ext cx="1903882" cy="0"/>
          </a:xfrm>
          <a:prstGeom prst="line">
            <a:avLst/>
          </a:prstGeom>
          <a:ln w="31750">
            <a:solidFill>
              <a:srgbClr val="5365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202852E-AD43-2F78-9975-27A0FB0C2025}"/>
              </a:ext>
            </a:extLst>
          </p:cNvPr>
          <p:cNvCxnSpPr>
            <a:cxnSpLocks/>
          </p:cNvCxnSpPr>
          <p:nvPr/>
        </p:nvCxnSpPr>
        <p:spPr>
          <a:xfrm>
            <a:off x="8317393" y="3482777"/>
            <a:ext cx="1903882" cy="0"/>
          </a:xfrm>
          <a:prstGeom prst="line">
            <a:avLst/>
          </a:prstGeom>
          <a:ln w="31750">
            <a:solidFill>
              <a:srgbClr val="66CE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31231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C35C7B-5674-7A80-4F8A-0325A83754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 73">
            <a:extLst>
              <a:ext uri="{FF2B5EF4-FFF2-40B4-BE49-F238E27FC236}">
                <a16:creationId xmlns:a16="http://schemas.microsoft.com/office/drawing/2014/main" id="{895AEED8-17C0-8B15-D559-6719F5F762B5}"/>
              </a:ext>
            </a:extLst>
          </p:cNvPr>
          <p:cNvSpPr/>
          <p:nvPr/>
        </p:nvSpPr>
        <p:spPr>
          <a:xfrm>
            <a:off x="3415603" y="3635635"/>
            <a:ext cx="2202107" cy="551997"/>
          </a:xfrm>
          <a:prstGeom prst="rect">
            <a:avLst/>
          </a:prstGeom>
          <a:solidFill>
            <a:srgbClr val="A7A5C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Trapezoid 76">
            <a:extLst>
              <a:ext uri="{FF2B5EF4-FFF2-40B4-BE49-F238E27FC236}">
                <a16:creationId xmlns:a16="http://schemas.microsoft.com/office/drawing/2014/main" id="{68BA8CCC-BF6C-2704-2A17-58EC29B24AC8}"/>
              </a:ext>
            </a:extLst>
          </p:cNvPr>
          <p:cNvSpPr/>
          <p:nvPr/>
        </p:nvSpPr>
        <p:spPr>
          <a:xfrm rot="16200000">
            <a:off x="6173952" y="2842083"/>
            <a:ext cx="1111042" cy="2138856"/>
          </a:xfrm>
          <a:prstGeom prst="trapezoid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62E3A53F-4A5C-EA7E-BABD-EC00477E7F44}"/>
              </a:ext>
            </a:extLst>
          </p:cNvPr>
          <p:cNvSpPr txBox="1"/>
          <p:nvPr/>
        </p:nvSpPr>
        <p:spPr>
          <a:xfrm>
            <a:off x="5784823" y="3679620"/>
            <a:ext cx="18893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100+ patients</a:t>
            </a:r>
          </a:p>
        </p:txBody>
      </p:sp>
      <p:sp>
        <p:nvSpPr>
          <p:cNvPr id="2" name="Triangle 1">
            <a:extLst>
              <a:ext uri="{FF2B5EF4-FFF2-40B4-BE49-F238E27FC236}">
                <a16:creationId xmlns:a16="http://schemas.microsoft.com/office/drawing/2014/main" id="{853E8949-FB22-48E3-04E7-7271FBDD7C83}"/>
              </a:ext>
            </a:extLst>
          </p:cNvPr>
          <p:cNvSpPr/>
          <p:nvPr/>
        </p:nvSpPr>
        <p:spPr>
          <a:xfrm rot="5400000" flipV="1">
            <a:off x="6869843" y="2278094"/>
            <a:ext cx="4091290" cy="2138857"/>
          </a:xfrm>
          <a:prstGeom prst="triangle">
            <a:avLst>
              <a:gd name="adj" fmla="val 50240"/>
            </a:avLst>
          </a:prstGeom>
          <a:solidFill>
            <a:srgbClr val="8797B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riangle 4">
            <a:extLst>
              <a:ext uri="{FF2B5EF4-FFF2-40B4-BE49-F238E27FC236}">
                <a16:creationId xmlns:a16="http://schemas.microsoft.com/office/drawing/2014/main" id="{C889D28B-66B0-5BB7-C65F-45A3A3FA18A9}"/>
              </a:ext>
            </a:extLst>
          </p:cNvPr>
          <p:cNvSpPr/>
          <p:nvPr/>
        </p:nvSpPr>
        <p:spPr>
          <a:xfrm rot="5400000" flipV="1">
            <a:off x="6866293" y="3394621"/>
            <a:ext cx="4091290" cy="2144823"/>
          </a:xfrm>
          <a:prstGeom prst="triangle">
            <a:avLst/>
          </a:prstGeom>
          <a:solidFill>
            <a:srgbClr val="8797B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rapezoid 5">
            <a:extLst>
              <a:ext uri="{FF2B5EF4-FFF2-40B4-BE49-F238E27FC236}">
                <a16:creationId xmlns:a16="http://schemas.microsoft.com/office/drawing/2014/main" id="{6D985D10-D3BA-3254-E55C-F894230B3734}"/>
              </a:ext>
            </a:extLst>
          </p:cNvPr>
          <p:cNvSpPr/>
          <p:nvPr/>
        </p:nvSpPr>
        <p:spPr>
          <a:xfrm rot="5400000" flipV="1">
            <a:off x="7822718" y="2838804"/>
            <a:ext cx="2184400" cy="2138857"/>
          </a:xfrm>
          <a:prstGeom prst="trapezoid">
            <a:avLst/>
          </a:prstGeom>
          <a:solidFill>
            <a:srgbClr val="8797B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BEEC55-8F89-967B-564B-1C04371CE15E}"/>
              </a:ext>
            </a:extLst>
          </p:cNvPr>
          <p:cNvSpPr txBox="1"/>
          <p:nvPr/>
        </p:nvSpPr>
        <p:spPr>
          <a:xfrm>
            <a:off x="3555889" y="3711609"/>
            <a:ext cx="19184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&lt; 100 volunteers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8857387-A3B9-31B8-4FA5-F0573244643D}"/>
              </a:ext>
            </a:extLst>
          </p:cNvPr>
          <p:cNvSpPr txBox="1"/>
          <p:nvPr/>
        </p:nvSpPr>
        <p:spPr>
          <a:xfrm>
            <a:off x="7889542" y="3684719"/>
            <a:ext cx="20447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1000+ patients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D2E6C7D-1F7A-6E99-996C-9ADCA03B30F3}"/>
              </a:ext>
            </a:extLst>
          </p:cNvPr>
          <p:cNvSpPr/>
          <p:nvPr/>
        </p:nvSpPr>
        <p:spPr>
          <a:xfrm>
            <a:off x="3409969" y="696215"/>
            <a:ext cx="2202106" cy="55982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PHASE 1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1ECAB14-6167-A173-953D-39D1522D9BF4}"/>
              </a:ext>
            </a:extLst>
          </p:cNvPr>
          <p:cNvSpPr/>
          <p:nvPr/>
        </p:nvSpPr>
        <p:spPr>
          <a:xfrm>
            <a:off x="5660042" y="696215"/>
            <a:ext cx="2138857" cy="55982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PHASE 2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39D0BAE-2CC5-07B5-7D6E-B3BB331B4824}"/>
              </a:ext>
            </a:extLst>
          </p:cNvPr>
          <p:cNvSpPr/>
          <p:nvPr/>
        </p:nvSpPr>
        <p:spPr>
          <a:xfrm>
            <a:off x="7839526" y="696215"/>
            <a:ext cx="2138857" cy="55982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PHASE 3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572532F-C337-18F4-EF4A-A42A6575E8FF}"/>
              </a:ext>
            </a:extLst>
          </p:cNvPr>
          <p:cNvSpPr txBox="1"/>
          <p:nvPr/>
        </p:nvSpPr>
        <p:spPr>
          <a:xfrm>
            <a:off x="7838959" y="1313701"/>
            <a:ext cx="157482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Confirm safety and efficacy.</a:t>
            </a:r>
          </a:p>
          <a:p>
            <a:r>
              <a:rPr lang="en-US" sz="1400" dirty="0"/>
              <a:t>Apply for regulatory approval.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8504F23-E0CA-2375-D562-F06A0182F33C}"/>
              </a:ext>
            </a:extLst>
          </p:cNvPr>
          <p:cNvSpPr txBox="1"/>
          <p:nvPr/>
        </p:nvSpPr>
        <p:spPr>
          <a:xfrm>
            <a:off x="5612075" y="1318065"/>
            <a:ext cx="21461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Confirm safety.</a:t>
            </a:r>
          </a:p>
          <a:p>
            <a:r>
              <a:rPr lang="en-US" sz="1400" dirty="0"/>
              <a:t>Efficacy and dose-finding.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0F34A49-C9A8-0CE7-9BBE-FB23A3EC031A}"/>
              </a:ext>
            </a:extLst>
          </p:cNvPr>
          <p:cNvSpPr txBox="1"/>
          <p:nvPr/>
        </p:nvSpPr>
        <p:spPr>
          <a:xfrm>
            <a:off x="3392717" y="1271898"/>
            <a:ext cx="18152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Safety and tolerability.</a:t>
            </a:r>
          </a:p>
        </p:txBody>
      </p:sp>
    </p:spTree>
    <p:extLst>
      <p:ext uri="{BB962C8B-B14F-4D97-AF65-F5344CB8AC3E}">
        <p14:creationId xmlns:p14="http://schemas.microsoft.com/office/powerpoint/2010/main" val="18277001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44A119A0-0FDB-1F96-4E37-4DB9C8D202D7}"/>
              </a:ext>
            </a:extLst>
          </p:cNvPr>
          <p:cNvSpPr txBox="1"/>
          <p:nvPr/>
        </p:nvSpPr>
        <p:spPr>
          <a:xfrm>
            <a:off x="568713" y="2247377"/>
            <a:ext cx="338788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Safety</a:t>
            </a:r>
          </a:p>
          <a:p>
            <a:endParaRPr lang="en-US" sz="3200" dirty="0"/>
          </a:p>
          <a:p>
            <a:r>
              <a:rPr lang="en-US" sz="3200" dirty="0"/>
              <a:t>Tolerability</a:t>
            </a:r>
          </a:p>
          <a:p>
            <a:endParaRPr lang="en-US" sz="3200" dirty="0"/>
          </a:p>
          <a:p>
            <a:r>
              <a:rPr lang="en-US" sz="3200" dirty="0"/>
              <a:t>Efficacy</a:t>
            </a:r>
          </a:p>
        </p:txBody>
      </p:sp>
      <p:pic>
        <p:nvPicPr>
          <p:cNvPr id="5" name="Picture 4" descr="A close-up of several rocks&#10;&#10;AI-generated content may be incorrect.">
            <a:extLst>
              <a:ext uri="{FF2B5EF4-FFF2-40B4-BE49-F238E27FC236}">
                <a16:creationId xmlns:a16="http://schemas.microsoft.com/office/drawing/2014/main" id="{52843E8E-7CEF-280A-A9CA-EB6D94AFCD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9509" y="540296"/>
            <a:ext cx="4092981" cy="545091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8173F37-E36E-5BAC-C2A9-0A023DCF4BFE}"/>
              </a:ext>
            </a:extLst>
          </p:cNvPr>
          <p:cNvSpPr txBox="1"/>
          <p:nvPr/>
        </p:nvSpPr>
        <p:spPr>
          <a:xfrm>
            <a:off x="8616397" y="2259554"/>
            <a:ext cx="376309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Adverse events</a:t>
            </a:r>
          </a:p>
          <a:p>
            <a:endParaRPr lang="en-US" sz="3200" dirty="0"/>
          </a:p>
          <a:p>
            <a:r>
              <a:rPr lang="en-US" sz="3200" dirty="0"/>
              <a:t>Unproven benefit</a:t>
            </a:r>
          </a:p>
          <a:p>
            <a:endParaRPr lang="en-US" sz="3200" dirty="0"/>
          </a:p>
          <a:p>
            <a:r>
              <a:rPr lang="en-US" sz="3200" dirty="0"/>
              <a:t>Medical procedures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331CE7D-C5F5-AA50-154D-E5434018B505}"/>
              </a:ext>
            </a:extLst>
          </p:cNvPr>
          <p:cNvSpPr/>
          <p:nvPr/>
        </p:nvSpPr>
        <p:spPr>
          <a:xfrm>
            <a:off x="8235399" y="540296"/>
            <a:ext cx="3890090" cy="8638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MINIMIZE BURDEN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943B3E3-D9E0-EDA2-0EC9-BF081D5D1394}"/>
              </a:ext>
            </a:extLst>
          </p:cNvPr>
          <p:cNvSpPr/>
          <p:nvPr/>
        </p:nvSpPr>
        <p:spPr>
          <a:xfrm>
            <a:off x="66511" y="540296"/>
            <a:ext cx="3890091" cy="8638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ADVANCE MEDICINE</a:t>
            </a:r>
          </a:p>
        </p:txBody>
      </p:sp>
    </p:spTree>
    <p:extLst>
      <p:ext uri="{BB962C8B-B14F-4D97-AF65-F5344CB8AC3E}">
        <p14:creationId xmlns:p14="http://schemas.microsoft.com/office/powerpoint/2010/main" val="28254203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CDE58FF-D276-8C55-8973-0ECF078C2E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208" y="2832717"/>
            <a:ext cx="11937584" cy="1192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0208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8D3F1F8-DA4A-5439-AFEB-1ACDD12805FD}"/>
              </a:ext>
            </a:extLst>
          </p:cNvPr>
          <p:cNvSpPr txBox="1"/>
          <p:nvPr/>
        </p:nvSpPr>
        <p:spPr>
          <a:xfrm>
            <a:off x="51512" y="3615142"/>
            <a:ext cx="42590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Quantify decision-making ability.</a:t>
            </a:r>
          </a:p>
          <a:p>
            <a:endParaRPr lang="en-US" sz="2400" dirty="0"/>
          </a:p>
          <a:p>
            <a:r>
              <a:rPr lang="en-US" sz="2400" dirty="0"/>
              <a:t>Compare alternative designs.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297F53-D5C3-CB44-8CAC-C080750FDD64}"/>
              </a:ext>
            </a:extLst>
          </p:cNvPr>
          <p:cNvSpPr txBox="1"/>
          <p:nvPr/>
        </p:nvSpPr>
        <p:spPr>
          <a:xfrm>
            <a:off x="4484131" y="3611825"/>
            <a:ext cx="361846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Sample virtual patients.</a:t>
            </a:r>
          </a:p>
          <a:p>
            <a:endParaRPr lang="en-US" sz="2400" dirty="0"/>
          </a:p>
          <a:p>
            <a:r>
              <a:rPr lang="en-US" sz="2400" dirty="0"/>
              <a:t>Analyze with models.</a:t>
            </a:r>
          </a:p>
          <a:p>
            <a:endParaRPr lang="en-US" sz="2400" dirty="0"/>
          </a:p>
          <a:p>
            <a:r>
              <a:rPr lang="en-US" sz="2400" dirty="0"/>
              <a:t>Repeat 1000+ times.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B2629B-E8AF-5D49-2815-83305D1D57FC}"/>
              </a:ext>
            </a:extLst>
          </p:cNvPr>
          <p:cNvSpPr txBox="1"/>
          <p:nvPr/>
        </p:nvSpPr>
        <p:spPr>
          <a:xfrm>
            <a:off x="8276164" y="3611825"/>
            <a:ext cx="351711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Complicated R code.</a:t>
            </a:r>
          </a:p>
          <a:p>
            <a:endParaRPr lang="en-US" sz="2400" dirty="0"/>
          </a:p>
          <a:p>
            <a:r>
              <a:rPr lang="en-US" sz="2400" dirty="0"/>
              <a:t>Long computation times.</a:t>
            </a:r>
          </a:p>
          <a:p>
            <a:endParaRPr lang="en-US" sz="2400" dirty="0"/>
          </a:p>
          <a:p>
            <a:r>
              <a:rPr lang="en-US" sz="2400" dirty="0"/>
              <a:t>Frequent changes.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31C5E8C-87FA-C2EB-5BFE-CC6AA54177B1}"/>
              </a:ext>
            </a:extLst>
          </p:cNvPr>
          <p:cNvSpPr txBox="1"/>
          <p:nvPr/>
        </p:nvSpPr>
        <p:spPr>
          <a:xfrm>
            <a:off x="0" y="5934558"/>
            <a:ext cx="20633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u="sng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https://unsplash.com/photos/RjqCk9MqhN</a:t>
            </a:r>
            <a:r>
              <a:rPr lang="en-US" sz="800" u="sng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</a:t>
            </a:r>
            <a:endParaRPr lang="en-US" sz="800" u="sng" dirty="0"/>
          </a:p>
          <a:p>
            <a:r>
              <a:rPr lang="en-US" sz="800" u="sng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https://unsplash.com/photos/7_kRuX1hSXM</a:t>
            </a:r>
          </a:p>
          <a:p>
            <a:r>
              <a:rPr lang="en-US" sz="800" u="sng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https://unsplash.com/photos/iar-afB0QQw</a:t>
            </a:r>
            <a:endParaRPr lang="en-US" sz="800" u="sng" dirty="0"/>
          </a:p>
          <a:p>
            <a:r>
              <a:rPr lang="en-US" sz="800" u="sng" dirty="0"/>
              <a:t>https://unsplash.com/license</a:t>
            </a:r>
          </a:p>
        </p:txBody>
      </p:sp>
      <p:pic>
        <p:nvPicPr>
          <p:cNvPr id="11" name="Picture 10" descr="A close-up of darts in the bullseye&#10;&#10;Description automatically generated">
            <a:extLst>
              <a:ext uri="{FF2B5EF4-FFF2-40B4-BE49-F238E27FC236}">
                <a16:creationId xmlns:a16="http://schemas.microsoft.com/office/drawing/2014/main" id="{84611CC9-78F9-8C79-1702-B36E001AE0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812" y="257015"/>
            <a:ext cx="4156414" cy="2337983"/>
          </a:xfrm>
          <a:prstGeom prst="rect">
            <a:avLst/>
          </a:prstGeom>
        </p:spPr>
      </p:pic>
      <p:pic>
        <p:nvPicPr>
          <p:cNvPr id="13" name="Picture 12" descr="A computer screen with green text&#10;&#10;Description automatically generated">
            <a:extLst>
              <a:ext uri="{FF2B5EF4-FFF2-40B4-BE49-F238E27FC236}">
                <a16:creationId xmlns:a16="http://schemas.microsoft.com/office/drawing/2014/main" id="{46379D75-8064-5A01-1923-A39D8543B4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56159" y="236916"/>
            <a:ext cx="3537124" cy="2358082"/>
          </a:xfrm>
          <a:prstGeom prst="rect">
            <a:avLst/>
          </a:prstGeom>
        </p:spPr>
      </p:pic>
      <p:pic>
        <p:nvPicPr>
          <p:cNvPr id="15" name="Picture 14" descr="A person's feet on a blue staircase&#10;&#10;Description automatically generated">
            <a:extLst>
              <a:ext uri="{FF2B5EF4-FFF2-40B4-BE49-F238E27FC236}">
                <a16:creationId xmlns:a16="http://schemas.microsoft.com/office/drawing/2014/main" id="{A278A41E-3BF4-E2D1-6B50-C6340AA81F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84131" y="236916"/>
            <a:ext cx="3537123" cy="235808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1D5DB20-E930-649E-4DAD-7CAF0E9A0BE1}"/>
              </a:ext>
            </a:extLst>
          </p:cNvPr>
          <p:cNvSpPr/>
          <p:nvPr/>
        </p:nvSpPr>
        <p:spPr>
          <a:xfrm>
            <a:off x="105566" y="2668145"/>
            <a:ext cx="4143660" cy="55982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GOALS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4A5634E-6E7A-4E06-33A2-A796EA2E8CE3}"/>
              </a:ext>
            </a:extLst>
          </p:cNvPr>
          <p:cNvSpPr/>
          <p:nvPr/>
        </p:nvSpPr>
        <p:spPr>
          <a:xfrm>
            <a:off x="4484131" y="2668145"/>
            <a:ext cx="3537123" cy="55982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STEPS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C24C805-1EF9-830A-DF75-0A3A6469E860}"/>
              </a:ext>
            </a:extLst>
          </p:cNvPr>
          <p:cNvSpPr/>
          <p:nvPr/>
        </p:nvSpPr>
        <p:spPr>
          <a:xfrm>
            <a:off x="8256159" y="2660431"/>
            <a:ext cx="3537123" cy="55982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CHALLENGES</a:t>
            </a:r>
          </a:p>
        </p:txBody>
      </p:sp>
    </p:spTree>
    <p:extLst>
      <p:ext uri="{BB962C8B-B14F-4D97-AF65-F5344CB8AC3E}">
        <p14:creationId xmlns:p14="http://schemas.microsoft.com/office/powerpoint/2010/main" val="34963940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E6358E-34FB-84DA-E8F0-51149A7240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BA74821-13CD-BAC5-116A-3296488F4BBE}"/>
              </a:ext>
            </a:extLst>
          </p:cNvPr>
          <p:cNvSpPr txBox="1"/>
          <p:nvPr/>
        </p:nvSpPr>
        <p:spPr>
          <a:xfrm>
            <a:off x="1449567" y="2678160"/>
            <a:ext cx="11912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GOALS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632558-0183-7D43-A6AE-01F355E80740}"/>
              </a:ext>
            </a:extLst>
          </p:cNvPr>
          <p:cNvSpPr txBox="1"/>
          <p:nvPr/>
        </p:nvSpPr>
        <p:spPr>
          <a:xfrm>
            <a:off x="5267511" y="2693594"/>
            <a:ext cx="20181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PROCEDURE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6A27CE-BB1E-C8B5-6C66-EE15AFA5D936}"/>
              </a:ext>
            </a:extLst>
          </p:cNvPr>
          <p:cNvSpPr txBox="1"/>
          <p:nvPr/>
        </p:nvSpPr>
        <p:spPr>
          <a:xfrm>
            <a:off x="9075447" y="2678160"/>
            <a:ext cx="21063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CHALLENGES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8C3FE7-1C64-696D-F51C-19F3AF21FA3C}"/>
              </a:ext>
            </a:extLst>
          </p:cNvPr>
          <p:cNvSpPr txBox="1"/>
          <p:nvPr/>
        </p:nvSpPr>
        <p:spPr>
          <a:xfrm>
            <a:off x="0" y="3272493"/>
            <a:ext cx="409035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Empirically quantify decision-making ability.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Compare key alternative designs.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Tune parameters such as sample size.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Target specific questions in the design process. (Not everything needs simulation.)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B7F71C-D284-0336-7602-8F5883399E20}"/>
              </a:ext>
            </a:extLst>
          </p:cNvPr>
          <p:cNvSpPr txBox="1"/>
          <p:nvPr/>
        </p:nvSpPr>
        <p:spPr>
          <a:xfrm>
            <a:off x="4116850" y="3209619"/>
            <a:ext cx="401128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600" dirty="0"/>
              <a:t>Draw a hypothetical set of patient outcomes from a probability distribution.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Analyze those outcomes with the statistical models of the trial.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Report final decisions (declare efficacy?).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Repeat (1)-(3) thousands of times for different hypothetical scenarios (drug truly works vs drug truly does not work).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Aggregate replications from (4) to determine the proportion of successes (drug efficacious) in each scenario, plus other metrics.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467D82-0CF4-3B1F-F1C7-0364481B7910}"/>
              </a:ext>
            </a:extLst>
          </p:cNvPr>
          <p:cNvSpPr txBox="1"/>
          <p:nvPr/>
        </p:nvSpPr>
        <p:spPr>
          <a:xfrm>
            <a:off x="8075151" y="3201381"/>
            <a:ext cx="401128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/>
              <a:t>Intense coding (e.g. in R) to simulate complicated innovative trials.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/>
              <a:t>Thousands of simulation replications.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/>
              <a:t>Long computation times.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/>
              <a:t>Frequent changes in the design process which require rerunning some or all simulation replications: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Additional scenarios requested.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Alternative designs proposed.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Last-minute changes of priorities.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FE84E6-A43E-6CCF-516F-40F9A2CA1CBE}"/>
              </a:ext>
            </a:extLst>
          </p:cNvPr>
          <p:cNvSpPr txBox="1"/>
          <p:nvPr/>
        </p:nvSpPr>
        <p:spPr>
          <a:xfrm>
            <a:off x="0" y="6248370"/>
            <a:ext cx="20633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u="sng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https://unsplash.com/photos/RjqCk9MqhN</a:t>
            </a:r>
            <a:r>
              <a:rPr lang="en-US" sz="800" u="sng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</a:t>
            </a:r>
            <a:endParaRPr lang="en-US" sz="800" u="sng" dirty="0"/>
          </a:p>
          <a:p>
            <a:r>
              <a:rPr lang="en-US" sz="800" u="sng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https://unsplash.com/photos/7_kRuX1hSXM</a:t>
            </a:r>
          </a:p>
          <a:p>
            <a:r>
              <a:rPr lang="en-US" sz="800" u="sng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https://unsplash.com/photos/iar-afB0QQw</a:t>
            </a:r>
            <a:endParaRPr lang="en-US" sz="800" u="sng" dirty="0"/>
          </a:p>
          <a:p>
            <a:r>
              <a:rPr lang="en-US" sz="800" u="sng" dirty="0"/>
              <a:t>https://unsplash.com/license</a:t>
            </a:r>
          </a:p>
        </p:txBody>
      </p:sp>
      <p:pic>
        <p:nvPicPr>
          <p:cNvPr id="11" name="Picture 10" descr="A close-up of darts in the bullseye&#10;&#10;Description automatically generated">
            <a:extLst>
              <a:ext uri="{FF2B5EF4-FFF2-40B4-BE49-F238E27FC236}">
                <a16:creationId xmlns:a16="http://schemas.microsoft.com/office/drawing/2014/main" id="{D407881A-F763-5D68-11E3-92ED66F1FD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812" y="257015"/>
            <a:ext cx="4156414" cy="2337983"/>
          </a:xfrm>
          <a:prstGeom prst="rect">
            <a:avLst/>
          </a:prstGeom>
        </p:spPr>
      </p:pic>
      <p:pic>
        <p:nvPicPr>
          <p:cNvPr id="13" name="Picture 12" descr="A computer screen with green text&#10;&#10;Description automatically generated">
            <a:extLst>
              <a:ext uri="{FF2B5EF4-FFF2-40B4-BE49-F238E27FC236}">
                <a16:creationId xmlns:a16="http://schemas.microsoft.com/office/drawing/2014/main" id="{A0B37A9B-9477-CC00-040F-0151FA2A68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56159" y="284002"/>
            <a:ext cx="3537124" cy="2358082"/>
          </a:xfrm>
          <a:prstGeom prst="rect">
            <a:avLst/>
          </a:prstGeom>
        </p:spPr>
      </p:pic>
      <p:pic>
        <p:nvPicPr>
          <p:cNvPr id="15" name="Picture 14" descr="A person's feet on a blue staircase&#10;&#10;Description automatically generated">
            <a:extLst>
              <a:ext uri="{FF2B5EF4-FFF2-40B4-BE49-F238E27FC236}">
                <a16:creationId xmlns:a16="http://schemas.microsoft.com/office/drawing/2014/main" id="{E4FF8069-691D-0A5C-3419-70EEDD4E2F3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84131" y="267200"/>
            <a:ext cx="3537123" cy="2358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8278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A570D69D-D78A-7A3A-81B4-06BA9E875C4B}"/>
              </a:ext>
            </a:extLst>
          </p:cNvPr>
          <p:cNvSpPr/>
          <p:nvPr/>
        </p:nvSpPr>
        <p:spPr>
          <a:xfrm>
            <a:off x="5421402" y="4237943"/>
            <a:ext cx="4255491" cy="447855"/>
          </a:xfrm>
          <a:prstGeom prst="rect">
            <a:avLst/>
          </a:prstGeom>
          <a:solidFill>
            <a:srgbClr val="C1C7B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ysClr val="windowText" lastClr="000000"/>
                </a:solidFill>
              </a:rPr>
              <a:t>	Placebo (50% of patients)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BB5D164-CA5F-D312-64D9-FC0828722F69}"/>
              </a:ext>
            </a:extLst>
          </p:cNvPr>
          <p:cNvSpPr/>
          <p:nvPr/>
        </p:nvSpPr>
        <p:spPr>
          <a:xfrm>
            <a:off x="5421402" y="3796973"/>
            <a:ext cx="4255491" cy="447854"/>
          </a:xfrm>
          <a:prstGeom prst="rect">
            <a:avLst/>
          </a:prstGeom>
          <a:solidFill>
            <a:srgbClr val="BED8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ysClr val="windowText" lastClr="000000"/>
                </a:solidFill>
              </a:rPr>
              <a:t>	Treatment (50% of patients)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900D1D20-8C40-4ADF-566A-387784815B37}"/>
              </a:ext>
            </a:extLst>
          </p:cNvPr>
          <p:cNvSpPr/>
          <p:nvPr/>
        </p:nvSpPr>
        <p:spPr>
          <a:xfrm>
            <a:off x="3353491" y="3796972"/>
            <a:ext cx="2067912" cy="888825"/>
          </a:xfrm>
          <a:prstGeom prst="rect">
            <a:avLst/>
          </a:prstGeom>
          <a:solidFill>
            <a:srgbClr val="BFFF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Everyone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F41D475-4243-8148-2BCF-F13B6B906813}"/>
              </a:ext>
            </a:extLst>
          </p:cNvPr>
          <p:cNvCxnSpPr>
            <a:cxnSpLocks/>
            <a:stCxn id="22" idx="2"/>
          </p:cNvCxnSpPr>
          <p:nvPr/>
        </p:nvCxnSpPr>
        <p:spPr>
          <a:xfrm>
            <a:off x="3353491" y="2830700"/>
            <a:ext cx="0" cy="2072640"/>
          </a:xfrm>
          <a:prstGeom prst="line">
            <a:avLst/>
          </a:prstGeom>
          <a:ln w="1905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25B68C6-79B8-F4BB-BAC4-1C00CA04A2D6}"/>
              </a:ext>
            </a:extLst>
          </p:cNvPr>
          <p:cNvCxnSpPr>
            <a:cxnSpLocks/>
            <a:stCxn id="23" idx="2"/>
          </p:cNvCxnSpPr>
          <p:nvPr/>
        </p:nvCxnSpPr>
        <p:spPr>
          <a:xfrm>
            <a:off x="5421406" y="2830700"/>
            <a:ext cx="0" cy="2072640"/>
          </a:xfrm>
          <a:prstGeom prst="line">
            <a:avLst/>
          </a:prstGeom>
          <a:ln w="1905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C834B6B-6CEE-09AD-B34A-2906F426124D}"/>
              </a:ext>
            </a:extLst>
          </p:cNvPr>
          <p:cNvCxnSpPr>
            <a:cxnSpLocks/>
          </p:cNvCxnSpPr>
          <p:nvPr/>
        </p:nvCxnSpPr>
        <p:spPr>
          <a:xfrm>
            <a:off x="381837" y="4910389"/>
            <a:ext cx="9729608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2885669-BD19-A6D1-9D14-B2C72668BA5B}"/>
              </a:ext>
            </a:extLst>
          </p:cNvPr>
          <p:cNvSpPr txBox="1"/>
          <p:nvPr/>
        </p:nvSpPr>
        <p:spPr>
          <a:xfrm>
            <a:off x="2965502" y="4910389"/>
            <a:ext cx="758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Visit 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047281F-B42C-06C1-DE7A-A72670628E01}"/>
              </a:ext>
            </a:extLst>
          </p:cNvPr>
          <p:cNvSpPr txBox="1"/>
          <p:nvPr/>
        </p:nvSpPr>
        <p:spPr>
          <a:xfrm>
            <a:off x="5017040" y="4917439"/>
            <a:ext cx="758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Visit 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F063940-6AC1-CB3C-51A9-727435F9EBAE}"/>
              </a:ext>
            </a:extLst>
          </p:cNvPr>
          <p:cNvSpPr txBox="1"/>
          <p:nvPr/>
        </p:nvSpPr>
        <p:spPr>
          <a:xfrm>
            <a:off x="9297638" y="4917439"/>
            <a:ext cx="758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Visit 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D14D9C8-66D0-9EB0-8D60-7AC38EA483AD}"/>
              </a:ext>
            </a:extLst>
          </p:cNvPr>
          <p:cNvSpPr txBox="1"/>
          <p:nvPr/>
        </p:nvSpPr>
        <p:spPr>
          <a:xfrm>
            <a:off x="285975" y="4903340"/>
            <a:ext cx="13131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Timeline for</a:t>
            </a:r>
          </a:p>
          <a:p>
            <a:r>
              <a:rPr lang="en-US" dirty="0"/>
              <a:t>a patient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23EED4B-4B11-5DF7-76B7-522E0C9DAC52}"/>
              </a:ext>
            </a:extLst>
          </p:cNvPr>
          <p:cNvCxnSpPr>
            <a:cxnSpLocks/>
          </p:cNvCxnSpPr>
          <p:nvPr/>
        </p:nvCxnSpPr>
        <p:spPr>
          <a:xfrm>
            <a:off x="9676908" y="2830700"/>
            <a:ext cx="0" cy="2072640"/>
          </a:xfrm>
          <a:prstGeom prst="line">
            <a:avLst/>
          </a:prstGeom>
          <a:ln w="1905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CA1F894-73CF-89E2-B0FF-79C0327E670F}"/>
              </a:ext>
            </a:extLst>
          </p:cNvPr>
          <p:cNvSpPr txBox="1"/>
          <p:nvPr/>
        </p:nvSpPr>
        <p:spPr>
          <a:xfrm>
            <a:off x="2802603" y="2461368"/>
            <a:ext cx="1101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Screening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89B1FBD-AFAD-0967-A2AD-716B32B69AFA}"/>
              </a:ext>
            </a:extLst>
          </p:cNvPr>
          <p:cNvSpPr txBox="1"/>
          <p:nvPr/>
        </p:nvSpPr>
        <p:spPr>
          <a:xfrm>
            <a:off x="4625130" y="2461368"/>
            <a:ext cx="1592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Randomization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F76922E-58AB-C4C1-234D-7205C4955807}"/>
              </a:ext>
            </a:extLst>
          </p:cNvPr>
          <p:cNvSpPr txBox="1"/>
          <p:nvPr/>
        </p:nvSpPr>
        <p:spPr>
          <a:xfrm>
            <a:off x="8765921" y="2138202"/>
            <a:ext cx="18219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Primary endpoint</a:t>
            </a:r>
          </a:p>
          <a:p>
            <a:r>
              <a:rPr lang="en-US" dirty="0"/>
              <a:t>measurement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0F8931F-7FAA-0F8A-F617-4B61A2A94CAD}"/>
              </a:ext>
            </a:extLst>
          </p:cNvPr>
          <p:cNvSpPr txBox="1"/>
          <p:nvPr/>
        </p:nvSpPr>
        <p:spPr>
          <a:xfrm>
            <a:off x="3512992" y="3140855"/>
            <a:ext cx="1768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Screening period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967D794-753B-17C4-7726-15C047AC6A3E}"/>
              </a:ext>
            </a:extLst>
          </p:cNvPr>
          <p:cNvSpPr txBox="1"/>
          <p:nvPr/>
        </p:nvSpPr>
        <p:spPr>
          <a:xfrm>
            <a:off x="6096000" y="3140855"/>
            <a:ext cx="3074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Double-blind treatment period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41042939-CC93-1F66-2D2F-1902F556A237}"/>
              </a:ext>
            </a:extLst>
          </p:cNvPr>
          <p:cNvCxnSpPr>
            <a:cxnSpLocks/>
            <a:stCxn id="22" idx="2"/>
          </p:cNvCxnSpPr>
          <p:nvPr/>
        </p:nvCxnSpPr>
        <p:spPr>
          <a:xfrm>
            <a:off x="3353491" y="2830700"/>
            <a:ext cx="632341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27745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C7FB7E71-0BE3-052D-A257-4F0845C4A438}"/>
              </a:ext>
            </a:extLst>
          </p:cNvPr>
          <p:cNvSpPr/>
          <p:nvPr/>
        </p:nvSpPr>
        <p:spPr>
          <a:xfrm>
            <a:off x="122112" y="2873829"/>
            <a:ext cx="2180491" cy="1607736"/>
          </a:xfrm>
          <a:prstGeom prst="roundRect">
            <a:avLst/>
          </a:prstGeom>
          <a:solidFill>
            <a:srgbClr val="BFFF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Drug efficacy levels</a:t>
            </a:r>
          </a:p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Sample sizes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B7B44A94-815A-57D1-CC39-A6DDABC1746D}"/>
              </a:ext>
            </a:extLst>
          </p:cNvPr>
          <p:cNvSpPr/>
          <p:nvPr/>
        </p:nvSpPr>
        <p:spPr>
          <a:xfrm>
            <a:off x="5005754" y="2873829"/>
            <a:ext cx="2180491" cy="1607736"/>
          </a:xfrm>
          <a:prstGeom prst="roundRect">
            <a:avLst/>
          </a:prstGeom>
          <a:solidFill>
            <a:srgbClr val="C1C7B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Randomization</a:t>
            </a:r>
          </a:p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Outcomes</a:t>
            </a:r>
          </a:p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Covariates</a:t>
            </a:r>
            <a:r>
              <a:rPr lang="en-US" dirty="0"/>
              <a:t> 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A6B852F6-3BED-359B-C4B0-EAAC1844FD7C}"/>
              </a:ext>
            </a:extLst>
          </p:cNvPr>
          <p:cNvSpPr/>
          <p:nvPr/>
        </p:nvSpPr>
        <p:spPr>
          <a:xfrm>
            <a:off x="9889397" y="2873829"/>
            <a:ext cx="2180491" cy="1607736"/>
          </a:xfrm>
          <a:prstGeom prst="roundRect">
            <a:avLst/>
          </a:prstGeom>
          <a:solidFill>
            <a:srgbClr val="BED8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P-values</a:t>
            </a:r>
          </a:p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3BA8DB-ADA0-8D54-D387-2C629960C62F}"/>
              </a:ext>
            </a:extLst>
          </p:cNvPr>
          <p:cNvSpPr txBox="1"/>
          <p:nvPr/>
        </p:nvSpPr>
        <p:spPr>
          <a:xfrm>
            <a:off x="587827" y="2431701"/>
            <a:ext cx="1249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SCENARIOS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6181D7-80CC-1694-EFCC-BDFBDE261987}"/>
              </a:ext>
            </a:extLst>
          </p:cNvPr>
          <p:cNvSpPr txBox="1"/>
          <p:nvPr/>
        </p:nvSpPr>
        <p:spPr>
          <a:xfrm>
            <a:off x="4974987" y="2431701"/>
            <a:ext cx="2242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SIMULATED DATASETS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97C1EF-180E-7B6C-3A41-408B2DFF7935}"/>
              </a:ext>
            </a:extLst>
          </p:cNvPr>
          <p:cNvSpPr txBox="1"/>
          <p:nvPr/>
        </p:nvSpPr>
        <p:spPr>
          <a:xfrm>
            <a:off x="10101549" y="2227498"/>
            <a:ext cx="17561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OUTCOMES AND</a:t>
            </a:r>
          </a:p>
          <a:p>
            <a:pPr algn="ctr"/>
            <a:r>
              <a:rPr lang="en-US" dirty="0"/>
              <a:t>DECISIONS</a:t>
            </a: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EA443700-CF80-ADDF-4BA8-6A25DD93C53D}"/>
              </a:ext>
            </a:extLst>
          </p:cNvPr>
          <p:cNvSpPr/>
          <p:nvPr/>
        </p:nvSpPr>
        <p:spPr>
          <a:xfrm>
            <a:off x="2519552" y="3079820"/>
            <a:ext cx="2269252" cy="1195754"/>
          </a:xfrm>
          <a:prstGeom prst="right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simulate_dataset()</a:t>
            </a: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5969BCE6-5EFC-1994-4C52-04CD14ED4D2F}"/>
              </a:ext>
            </a:extLst>
          </p:cNvPr>
          <p:cNvSpPr/>
          <p:nvPr/>
        </p:nvSpPr>
        <p:spPr>
          <a:xfrm>
            <a:off x="7409059" y="3079820"/>
            <a:ext cx="2269252" cy="1195754"/>
          </a:xfrm>
          <a:prstGeom prst="right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analyze_dataset()</a:t>
            </a:r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2E2B7A9C-48AD-557A-32F0-7AC2E33272A2}"/>
              </a:ext>
            </a:extLst>
          </p:cNvPr>
          <p:cNvSpPr/>
          <p:nvPr/>
        </p:nvSpPr>
        <p:spPr>
          <a:xfrm>
            <a:off x="2516619" y="4554361"/>
            <a:ext cx="7158759" cy="1195754"/>
          </a:xfrm>
          <a:prstGeom prst="right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simulate_trial()</a:t>
            </a:r>
          </a:p>
        </p:txBody>
      </p:sp>
    </p:spTree>
    <p:extLst>
      <p:ext uri="{BB962C8B-B14F-4D97-AF65-F5344CB8AC3E}">
        <p14:creationId xmlns:p14="http://schemas.microsoft.com/office/powerpoint/2010/main" val="22844434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8AB385-81E8-06BD-469D-1B994E4FC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 scenarios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F48885-457B-6347-7B44-96CFA516EB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735" y="4042273"/>
            <a:ext cx="2958957" cy="1019073"/>
          </a:xfrm>
        </p:spPr>
        <p:txBody>
          <a:bodyPr>
            <a:normAutofit fontScale="77500" lnSpcReduction="20000"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Null scenarios</a:t>
            </a:r>
            <a:r>
              <a:rPr lang="en-US" dirty="0"/>
              <a:t>: drug is </a:t>
            </a:r>
            <a:r>
              <a:rPr lang="en-US" b="1" dirty="0">
                <a:solidFill>
                  <a:srgbClr val="0070C0"/>
                </a:solidFill>
              </a:rPr>
              <a:t>not-efficacious</a:t>
            </a:r>
            <a:r>
              <a:rPr lang="en-US" dirty="0"/>
              <a:t>. Used to calculate </a:t>
            </a:r>
            <a:r>
              <a:rPr lang="en-US" b="1" dirty="0">
                <a:solidFill>
                  <a:srgbClr val="0070C0"/>
                </a:solidFill>
              </a:rPr>
              <a:t>Type 1 error </a:t>
            </a:r>
            <a:r>
              <a:rPr lang="en-US" dirty="0"/>
              <a:t>in the simulation study.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B50D32-8948-3D00-D1BA-A8CF4E1C96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22F276D-2F55-4342-BA4C-590689A0D9DF}" type="datetime1">
              <a:rPr lang="en-US" smtClean="0"/>
              <a:t>3/21/25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F9A68F-D8B5-014B-9807-317BF73D27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©2020 Eli Lilly and Company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96C24A-59B5-24EC-7E87-4AA7A7A14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A26E4DD-3705-C34F-BBF3-04369A652A45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78CB7A4-7113-7204-1310-77F50E06AE45}"/>
              </a:ext>
            </a:extLst>
          </p:cNvPr>
          <p:cNvSpPr txBox="1">
            <a:spLocks/>
          </p:cNvSpPr>
          <p:nvPr/>
        </p:nvSpPr>
        <p:spPr>
          <a:xfrm>
            <a:off x="191785" y="2632574"/>
            <a:ext cx="2845941" cy="1019073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4572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25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0070C0"/>
                </a:solidFill>
              </a:rPr>
              <a:t>Strong scenarios</a:t>
            </a:r>
            <a:r>
              <a:rPr lang="en-US" dirty="0"/>
              <a:t>: drug is </a:t>
            </a:r>
            <a:r>
              <a:rPr lang="en-US" b="1" dirty="0">
                <a:solidFill>
                  <a:srgbClr val="0070C0"/>
                </a:solidFill>
              </a:rPr>
              <a:t>efficacious</a:t>
            </a:r>
            <a:r>
              <a:rPr lang="en-US" dirty="0"/>
              <a:t>. Used to calculate </a:t>
            </a:r>
            <a:r>
              <a:rPr lang="en-US" b="1" dirty="0">
                <a:solidFill>
                  <a:srgbClr val="0070C0"/>
                </a:solidFill>
              </a:rPr>
              <a:t>power</a:t>
            </a:r>
            <a:r>
              <a:rPr lang="en-US" dirty="0"/>
              <a:t> in the simulation study.</a:t>
            </a:r>
          </a:p>
        </p:txBody>
      </p:sp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8EEC98F0-8F41-421F-16B4-71743968C2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2200660"/>
              </p:ext>
            </p:extLst>
          </p:nvPr>
        </p:nvGraphicFramePr>
        <p:xfrm>
          <a:off x="3174715" y="2435032"/>
          <a:ext cx="5979559" cy="22339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3065">
                  <a:extLst>
                    <a:ext uri="{9D8B030D-6E8A-4147-A177-3AD203B41FA5}">
                      <a16:colId xmlns:a16="http://schemas.microsoft.com/office/drawing/2014/main" val="3461410509"/>
                    </a:ext>
                  </a:extLst>
                </a:gridCol>
                <a:gridCol w="1154424">
                  <a:extLst>
                    <a:ext uri="{9D8B030D-6E8A-4147-A177-3AD203B41FA5}">
                      <a16:colId xmlns:a16="http://schemas.microsoft.com/office/drawing/2014/main" val="807032530"/>
                    </a:ext>
                  </a:extLst>
                </a:gridCol>
                <a:gridCol w="1271671">
                  <a:extLst>
                    <a:ext uri="{9D8B030D-6E8A-4147-A177-3AD203B41FA5}">
                      <a16:colId xmlns:a16="http://schemas.microsoft.com/office/drawing/2014/main" val="3865884386"/>
                    </a:ext>
                  </a:extLst>
                </a:gridCol>
                <a:gridCol w="1329211">
                  <a:extLst>
                    <a:ext uri="{9D8B030D-6E8A-4147-A177-3AD203B41FA5}">
                      <a16:colId xmlns:a16="http://schemas.microsoft.com/office/drawing/2014/main" val="1951445159"/>
                    </a:ext>
                  </a:extLst>
                </a:gridCol>
                <a:gridCol w="1241188">
                  <a:extLst>
                    <a:ext uri="{9D8B030D-6E8A-4147-A177-3AD203B41FA5}">
                      <a16:colId xmlns:a16="http://schemas.microsoft.com/office/drawing/2014/main" val="1721888579"/>
                    </a:ext>
                  </a:extLst>
                </a:gridCol>
              </a:tblGrid>
              <a:tr h="673394">
                <a:tc>
                  <a:txBody>
                    <a:bodyPr/>
                    <a:lstStyle/>
                    <a:p>
                      <a:r>
                        <a:rPr lang="en-US" sz="1400" dirty="0"/>
                        <a:t>Efficacy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Drug mean response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Placebo mean response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Standard deviation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Sample size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5162268"/>
                  </a:ext>
                </a:extLst>
              </a:tr>
              <a:tr h="390141">
                <a:tc>
                  <a:txBody>
                    <a:bodyPr/>
                    <a:lstStyle/>
                    <a:p>
                      <a:r>
                        <a:rPr lang="en-US" sz="1400" dirty="0"/>
                        <a:t>Strong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4.75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700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0219247"/>
                  </a:ext>
                </a:extLst>
              </a:tr>
              <a:tr h="390141">
                <a:tc>
                  <a:txBody>
                    <a:bodyPr/>
                    <a:lstStyle/>
                    <a:p>
                      <a:r>
                        <a:rPr lang="en-US" sz="1400" dirty="0"/>
                        <a:t>Strong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4.75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800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4044236"/>
                  </a:ext>
                </a:extLst>
              </a:tr>
              <a:tr h="390141">
                <a:tc>
                  <a:txBody>
                    <a:bodyPr/>
                    <a:lstStyle/>
                    <a:p>
                      <a:r>
                        <a:rPr lang="en-US" sz="1400" dirty="0"/>
                        <a:t>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4.75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700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837778"/>
                  </a:ext>
                </a:extLst>
              </a:tr>
              <a:tr h="390141">
                <a:tc>
                  <a:txBody>
                    <a:bodyPr/>
                    <a:lstStyle/>
                    <a:p>
                      <a:r>
                        <a:rPr lang="en-US" sz="1400" dirty="0"/>
                        <a:t>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4.75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800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0859721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F0C58497-4016-5EC6-FAF0-64B6BA13B86B}"/>
              </a:ext>
            </a:extLst>
          </p:cNvPr>
          <p:cNvSpPr txBox="1"/>
          <p:nvPr/>
        </p:nvSpPr>
        <p:spPr>
          <a:xfrm>
            <a:off x="9328297" y="3135190"/>
            <a:ext cx="2844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Vary the sample size to find the minimum one with at least 90% power and less than 5% Type I error.</a:t>
            </a:r>
          </a:p>
        </p:txBody>
      </p:sp>
      <p:sp>
        <p:nvSpPr>
          <p:cNvPr id="13" name="Left Bracket 12">
            <a:extLst>
              <a:ext uri="{FF2B5EF4-FFF2-40B4-BE49-F238E27FC236}">
                <a16:creationId xmlns:a16="http://schemas.microsoft.com/office/drawing/2014/main" id="{41F67986-3AD6-2C48-F758-D584103D1D5D}"/>
              </a:ext>
            </a:extLst>
          </p:cNvPr>
          <p:cNvSpPr/>
          <p:nvPr/>
        </p:nvSpPr>
        <p:spPr>
          <a:xfrm>
            <a:off x="3000692" y="3118387"/>
            <a:ext cx="45719" cy="662306"/>
          </a:xfrm>
          <a:prstGeom prst="leftBracket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0B898F-D214-AB0C-9FAF-55E48C9DC020}"/>
              </a:ext>
            </a:extLst>
          </p:cNvPr>
          <p:cNvSpPr txBox="1"/>
          <p:nvPr/>
        </p:nvSpPr>
        <p:spPr>
          <a:xfrm>
            <a:off x="193441" y="1655907"/>
            <a:ext cx="11237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computations in the previous slide happen </a:t>
            </a:r>
            <a:r>
              <a:rPr lang="en-US" i="1" dirty="0"/>
              <a:t>within each of </a:t>
            </a:r>
            <a:r>
              <a:rPr lang="en-US" i="1"/>
              <a:t>the 6 </a:t>
            </a:r>
            <a:r>
              <a:rPr lang="en-US" i="1" dirty="0"/>
              <a:t>simulation scenarios below.</a:t>
            </a:r>
            <a:endParaRPr lang="en-US" dirty="0"/>
          </a:p>
        </p:txBody>
      </p:sp>
      <p:sp>
        <p:nvSpPr>
          <p:cNvPr id="9" name="Left Bracket 8">
            <a:extLst>
              <a:ext uri="{FF2B5EF4-FFF2-40B4-BE49-F238E27FC236}">
                <a16:creationId xmlns:a16="http://schemas.microsoft.com/office/drawing/2014/main" id="{1F9E042F-949D-020C-FABC-174059992F29}"/>
              </a:ext>
            </a:extLst>
          </p:cNvPr>
          <p:cNvSpPr/>
          <p:nvPr/>
        </p:nvSpPr>
        <p:spPr>
          <a:xfrm rot="10800000">
            <a:off x="9218424" y="3135189"/>
            <a:ext cx="72838" cy="783490"/>
          </a:xfrm>
          <a:prstGeom prst="leftBracket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Left Bracket 10">
            <a:extLst>
              <a:ext uri="{FF2B5EF4-FFF2-40B4-BE49-F238E27FC236}">
                <a16:creationId xmlns:a16="http://schemas.microsoft.com/office/drawing/2014/main" id="{8CF292EA-622A-04B0-BE38-B59C2D39B9DA}"/>
              </a:ext>
            </a:extLst>
          </p:cNvPr>
          <p:cNvSpPr/>
          <p:nvPr/>
        </p:nvSpPr>
        <p:spPr>
          <a:xfrm>
            <a:off x="3002069" y="3918681"/>
            <a:ext cx="45719" cy="662306"/>
          </a:xfrm>
          <a:prstGeom prst="leftBracket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04888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8AB385-81E8-06BD-469D-1B994E4FC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 scenarios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F48885-457B-6347-7B44-96CFA516EB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26760" y="4876742"/>
            <a:ext cx="2958957" cy="1019073"/>
          </a:xfrm>
        </p:spPr>
        <p:txBody>
          <a:bodyPr>
            <a:normAutofit fontScale="77500" lnSpcReduction="20000"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Null scenarios</a:t>
            </a:r>
            <a:r>
              <a:rPr lang="en-US" dirty="0"/>
              <a:t>: drug is </a:t>
            </a:r>
            <a:r>
              <a:rPr lang="en-US" b="1" dirty="0">
                <a:solidFill>
                  <a:srgbClr val="0070C0"/>
                </a:solidFill>
              </a:rPr>
              <a:t>not-efficacious</a:t>
            </a:r>
            <a:r>
              <a:rPr lang="en-US" dirty="0"/>
              <a:t>. Used to calculate </a:t>
            </a:r>
            <a:r>
              <a:rPr lang="en-US" b="1" dirty="0">
                <a:solidFill>
                  <a:srgbClr val="0070C0"/>
                </a:solidFill>
              </a:rPr>
              <a:t>type 1 error </a:t>
            </a:r>
            <a:r>
              <a:rPr lang="en-US" dirty="0"/>
              <a:t>in the simulation study.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B50D32-8948-3D00-D1BA-A8CF4E1C96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22F276D-2F55-4342-BA4C-590689A0D9DF}" type="datetime1">
              <a:rPr lang="en-US" smtClean="0"/>
              <a:t>3/21/25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F9A68F-D8B5-014B-9807-317BF73D27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©2020 Eli Lilly and Company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96C24A-59B5-24EC-7E87-4AA7A7A14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A26E4DD-3705-C34F-BBF3-04369A652A45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78CB7A4-7113-7204-1310-77F50E06AE45}"/>
              </a:ext>
            </a:extLst>
          </p:cNvPr>
          <p:cNvSpPr txBox="1">
            <a:spLocks/>
          </p:cNvSpPr>
          <p:nvPr/>
        </p:nvSpPr>
        <p:spPr>
          <a:xfrm>
            <a:off x="123290" y="3467043"/>
            <a:ext cx="2845941" cy="1019073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4572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25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0070C0"/>
                </a:solidFill>
              </a:rPr>
              <a:t>Strong scenarios</a:t>
            </a:r>
            <a:r>
              <a:rPr lang="en-US" dirty="0"/>
              <a:t>: drug is </a:t>
            </a:r>
            <a:r>
              <a:rPr lang="en-US" b="1" dirty="0">
                <a:solidFill>
                  <a:srgbClr val="0070C0"/>
                </a:solidFill>
              </a:rPr>
              <a:t>efficacious</a:t>
            </a:r>
            <a:r>
              <a:rPr lang="en-US" dirty="0"/>
              <a:t>. Used to calculate </a:t>
            </a:r>
            <a:r>
              <a:rPr lang="en-US" b="1" dirty="0">
                <a:solidFill>
                  <a:srgbClr val="0070C0"/>
                </a:solidFill>
              </a:rPr>
              <a:t>power</a:t>
            </a:r>
            <a:r>
              <a:rPr lang="en-US" dirty="0"/>
              <a:t> in the simulation study.</a:t>
            </a:r>
          </a:p>
        </p:txBody>
      </p:sp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8EEC98F0-8F41-421F-16B4-71743968C2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602970"/>
              </p:ext>
            </p:extLst>
          </p:nvPr>
        </p:nvGraphicFramePr>
        <p:xfrm>
          <a:off x="3106220" y="3269501"/>
          <a:ext cx="3378677" cy="22339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3065">
                  <a:extLst>
                    <a:ext uri="{9D8B030D-6E8A-4147-A177-3AD203B41FA5}">
                      <a16:colId xmlns:a16="http://schemas.microsoft.com/office/drawing/2014/main" val="3461410509"/>
                    </a:ext>
                  </a:extLst>
                </a:gridCol>
                <a:gridCol w="1154424">
                  <a:extLst>
                    <a:ext uri="{9D8B030D-6E8A-4147-A177-3AD203B41FA5}">
                      <a16:colId xmlns:a16="http://schemas.microsoft.com/office/drawing/2014/main" val="807032530"/>
                    </a:ext>
                  </a:extLst>
                </a:gridCol>
                <a:gridCol w="1241188">
                  <a:extLst>
                    <a:ext uri="{9D8B030D-6E8A-4147-A177-3AD203B41FA5}">
                      <a16:colId xmlns:a16="http://schemas.microsoft.com/office/drawing/2014/main" val="1721888579"/>
                    </a:ext>
                  </a:extLst>
                </a:gridCol>
              </a:tblGrid>
              <a:tr h="673394">
                <a:tc>
                  <a:txBody>
                    <a:bodyPr/>
                    <a:lstStyle/>
                    <a:p>
                      <a:r>
                        <a:rPr lang="en-US" sz="1400" dirty="0"/>
                        <a:t>Efficacy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Drug mean response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Sample size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5162268"/>
                  </a:ext>
                </a:extLst>
              </a:tr>
              <a:tr h="390141">
                <a:tc>
                  <a:txBody>
                    <a:bodyPr/>
                    <a:lstStyle/>
                    <a:p>
                      <a:r>
                        <a:rPr lang="en-US" sz="1400" dirty="0"/>
                        <a:t>Strong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700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0219247"/>
                  </a:ext>
                </a:extLst>
              </a:tr>
              <a:tr h="390141">
                <a:tc>
                  <a:txBody>
                    <a:bodyPr/>
                    <a:lstStyle/>
                    <a:p>
                      <a:r>
                        <a:rPr lang="en-US" sz="1400" dirty="0"/>
                        <a:t>Strong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800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4044236"/>
                  </a:ext>
                </a:extLst>
              </a:tr>
              <a:tr h="390141">
                <a:tc>
                  <a:txBody>
                    <a:bodyPr/>
                    <a:lstStyle/>
                    <a:p>
                      <a:r>
                        <a:rPr lang="en-US" sz="1400" dirty="0"/>
                        <a:t>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700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837778"/>
                  </a:ext>
                </a:extLst>
              </a:tr>
              <a:tr h="390141">
                <a:tc>
                  <a:txBody>
                    <a:bodyPr/>
                    <a:lstStyle/>
                    <a:p>
                      <a:r>
                        <a:rPr lang="en-US" sz="1400" dirty="0"/>
                        <a:t>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800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0859721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F0C58497-4016-5EC6-FAF0-64B6BA13B86B}"/>
              </a:ext>
            </a:extLst>
          </p:cNvPr>
          <p:cNvSpPr txBox="1"/>
          <p:nvPr/>
        </p:nvSpPr>
        <p:spPr>
          <a:xfrm>
            <a:off x="6658920" y="3552821"/>
            <a:ext cx="2844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Vary the sample size to find the minimum one with at least 90% power and less than 5% Type I error.</a:t>
            </a:r>
          </a:p>
        </p:txBody>
      </p:sp>
      <p:sp>
        <p:nvSpPr>
          <p:cNvPr id="13" name="Left Bracket 12">
            <a:extLst>
              <a:ext uri="{FF2B5EF4-FFF2-40B4-BE49-F238E27FC236}">
                <a16:creationId xmlns:a16="http://schemas.microsoft.com/office/drawing/2014/main" id="{41F67986-3AD6-2C48-F758-D584103D1D5D}"/>
              </a:ext>
            </a:extLst>
          </p:cNvPr>
          <p:cNvSpPr/>
          <p:nvPr/>
        </p:nvSpPr>
        <p:spPr>
          <a:xfrm>
            <a:off x="2932197" y="3952856"/>
            <a:ext cx="45719" cy="662306"/>
          </a:xfrm>
          <a:prstGeom prst="leftBracket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Left Bracket 8">
            <a:extLst>
              <a:ext uri="{FF2B5EF4-FFF2-40B4-BE49-F238E27FC236}">
                <a16:creationId xmlns:a16="http://schemas.microsoft.com/office/drawing/2014/main" id="{1F9E042F-949D-020C-FABC-174059992F29}"/>
              </a:ext>
            </a:extLst>
          </p:cNvPr>
          <p:cNvSpPr/>
          <p:nvPr/>
        </p:nvSpPr>
        <p:spPr>
          <a:xfrm rot="10800000">
            <a:off x="6521932" y="3963173"/>
            <a:ext cx="72838" cy="783490"/>
          </a:xfrm>
          <a:prstGeom prst="leftBracket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Left Bracket 10">
            <a:extLst>
              <a:ext uri="{FF2B5EF4-FFF2-40B4-BE49-F238E27FC236}">
                <a16:creationId xmlns:a16="http://schemas.microsoft.com/office/drawing/2014/main" id="{8CF292EA-622A-04B0-BE38-B59C2D39B9DA}"/>
              </a:ext>
            </a:extLst>
          </p:cNvPr>
          <p:cNvSpPr/>
          <p:nvPr/>
        </p:nvSpPr>
        <p:spPr>
          <a:xfrm>
            <a:off x="2933574" y="4753150"/>
            <a:ext cx="45719" cy="662306"/>
          </a:xfrm>
          <a:prstGeom prst="leftBracket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3486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val 13">
            <a:extLst>
              <a:ext uri="{FF2B5EF4-FFF2-40B4-BE49-F238E27FC236}">
                <a16:creationId xmlns:a16="http://schemas.microsoft.com/office/drawing/2014/main" id="{CA76A504-F201-DEF2-5FC0-2D442DCF2BC7}"/>
              </a:ext>
            </a:extLst>
          </p:cNvPr>
          <p:cNvSpPr/>
          <p:nvPr/>
        </p:nvSpPr>
        <p:spPr>
          <a:xfrm>
            <a:off x="171432" y="1100123"/>
            <a:ext cx="8001000" cy="4572000"/>
          </a:xfrm>
          <a:prstGeom prst="ellipse">
            <a:avLst/>
          </a:prstGeom>
          <a:solidFill>
            <a:srgbClr val="00206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E2CBD55-C81A-B3FF-3F17-A9E76CF6F01C}"/>
              </a:ext>
            </a:extLst>
          </p:cNvPr>
          <p:cNvSpPr/>
          <p:nvPr/>
        </p:nvSpPr>
        <p:spPr>
          <a:xfrm>
            <a:off x="4034639" y="1143000"/>
            <a:ext cx="8001000" cy="4572000"/>
          </a:xfrm>
          <a:prstGeom prst="ellipse">
            <a:avLst/>
          </a:prstGeom>
          <a:solidFill>
            <a:srgbClr val="7030A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865FC87-5F53-3948-B754-C92ABE0C0788}"/>
              </a:ext>
            </a:extLst>
          </p:cNvPr>
          <p:cNvSpPr txBox="1"/>
          <p:nvPr/>
        </p:nvSpPr>
        <p:spPr>
          <a:xfrm>
            <a:off x="8134545" y="2335504"/>
            <a:ext cx="40080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Historical data management.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End-to-end reruns on a schedule.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7C82BE0-EDEF-464E-8576-4142C51CA2E3}"/>
              </a:ext>
            </a:extLst>
          </p:cNvPr>
          <p:cNvSpPr txBox="1"/>
          <p:nvPr/>
        </p:nvSpPr>
        <p:spPr>
          <a:xfrm>
            <a:off x="3065463" y="536786"/>
            <a:ext cx="19383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Make-like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802EDB0-B9A5-984F-95C6-4163B9A331EF}"/>
              </a:ext>
            </a:extLst>
          </p:cNvPr>
          <p:cNvSpPr txBox="1"/>
          <p:nvPr/>
        </p:nvSpPr>
        <p:spPr>
          <a:xfrm>
            <a:off x="7188188" y="536786"/>
            <a:ext cx="21675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Airflow-like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FB09D7-494F-495F-2B22-6D31A1A8B4F7}"/>
              </a:ext>
            </a:extLst>
          </p:cNvPr>
          <p:cNvSpPr txBox="1"/>
          <p:nvPr/>
        </p:nvSpPr>
        <p:spPr>
          <a:xfrm>
            <a:off x="8134545" y="3386123"/>
            <a:ext cx="37902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Airflow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Metaflow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{targets} + </a:t>
            </a:r>
            <a:r>
              <a:rPr lang="en-US" dirty="0">
                <a:solidFill>
                  <a:schemeClr val="accent2"/>
                </a:solidFill>
              </a:rPr>
              <a:t>{gittargets} or AWS/GCP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3F6EDF7-F29A-3549-B353-844DF237FAE2}"/>
              </a:ext>
            </a:extLst>
          </p:cNvPr>
          <p:cNvSpPr txBox="1"/>
          <p:nvPr/>
        </p:nvSpPr>
        <p:spPr>
          <a:xfrm>
            <a:off x="4411400" y="2335504"/>
            <a:ext cx="34512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Orchestrate tasks in a graph.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Distributed computing.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Data management.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E81884-4CAF-B76D-7BF3-C1AF566E3920}"/>
              </a:ext>
            </a:extLst>
          </p:cNvPr>
          <p:cNvSpPr txBox="1"/>
          <p:nvPr/>
        </p:nvSpPr>
        <p:spPr>
          <a:xfrm>
            <a:off x="4411400" y="3431219"/>
            <a:ext cx="133241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Prefect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DVC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{targets}</a:t>
            </a:r>
          </a:p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CB20B8-B18F-32BB-7C74-F33BC205BB3B}"/>
              </a:ext>
            </a:extLst>
          </p:cNvPr>
          <p:cNvSpPr txBox="1"/>
          <p:nvPr/>
        </p:nvSpPr>
        <p:spPr>
          <a:xfrm>
            <a:off x="1285641" y="2335504"/>
            <a:ext cx="27045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Skip up-to-date tasks.</a:t>
            </a: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668B1C-ABF3-B0DF-5885-FA6256121DBA}"/>
              </a:ext>
            </a:extLst>
          </p:cNvPr>
          <p:cNvSpPr txBox="1"/>
          <p:nvPr/>
        </p:nvSpPr>
        <p:spPr>
          <a:xfrm>
            <a:off x="1285641" y="3429000"/>
            <a:ext cx="14884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GNU Make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16811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2909A55-099C-9CA2-7A99-AF8B59B6FD93}"/>
              </a:ext>
            </a:extLst>
          </p:cNvPr>
          <p:cNvSpPr txBox="1"/>
          <p:nvPr/>
        </p:nvSpPr>
        <p:spPr>
          <a:xfrm>
            <a:off x="1178299" y="5069539"/>
            <a:ext cx="609487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https://unsplash.com/photos/TXouC7AKUCs</a:t>
            </a:r>
          </a:p>
          <a:p>
            <a:r>
              <a:rPr lang="en-US" sz="800" dirty="0"/>
              <a:t>https://unsplash.com/license</a:t>
            </a:r>
          </a:p>
        </p:txBody>
      </p:sp>
      <p:pic>
        <p:nvPicPr>
          <p:cNvPr id="5" name="Picture 4" descr="Long shot of a road with words on it&#10;&#10;Description automatically generated">
            <a:extLst>
              <a:ext uri="{FF2B5EF4-FFF2-40B4-BE49-F238E27FC236}">
                <a16:creationId xmlns:a16="http://schemas.microsoft.com/office/drawing/2014/main" id="{D310E83C-CF43-2CF7-7D67-41FF63A063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5058" y="894228"/>
            <a:ext cx="2783541" cy="4175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6302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513C7568-B719-26D4-9EC4-C200973BACB7}"/>
              </a:ext>
            </a:extLst>
          </p:cNvPr>
          <p:cNvSpPr/>
          <p:nvPr/>
        </p:nvSpPr>
        <p:spPr>
          <a:xfrm>
            <a:off x="423583" y="3012140"/>
            <a:ext cx="652182" cy="65218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7D8FCE5-F975-0C24-4967-FDC89E2FF5C7}"/>
              </a:ext>
            </a:extLst>
          </p:cNvPr>
          <p:cNvSpPr/>
          <p:nvPr/>
        </p:nvSpPr>
        <p:spPr>
          <a:xfrm>
            <a:off x="2722200" y="1324274"/>
            <a:ext cx="1243853" cy="47737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C62765-9F52-7B9C-3C17-751BCD64E333}"/>
              </a:ext>
            </a:extLst>
          </p:cNvPr>
          <p:cNvSpPr txBox="1"/>
          <p:nvPr/>
        </p:nvSpPr>
        <p:spPr>
          <a:xfrm>
            <a:off x="181249" y="3664323"/>
            <a:ext cx="11368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simulations_batch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B26A1B-1206-3852-3062-6F90A1D63790}"/>
              </a:ext>
            </a:extLst>
          </p:cNvPr>
          <p:cNvSpPr txBox="1"/>
          <p:nvPr/>
        </p:nvSpPr>
        <p:spPr>
          <a:xfrm>
            <a:off x="2378957" y="1792702"/>
            <a:ext cx="193033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simulations_strong_700_branch1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DF530B4-A09A-B808-7440-18B3FC8FF6A4}"/>
              </a:ext>
            </a:extLst>
          </p:cNvPr>
          <p:cNvSpPr/>
          <p:nvPr/>
        </p:nvSpPr>
        <p:spPr>
          <a:xfrm>
            <a:off x="2722200" y="2430555"/>
            <a:ext cx="1243853" cy="47737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4F268A-4687-381F-553C-7F196A26DB53}"/>
              </a:ext>
            </a:extLst>
          </p:cNvPr>
          <p:cNvSpPr txBox="1"/>
          <p:nvPr/>
        </p:nvSpPr>
        <p:spPr>
          <a:xfrm>
            <a:off x="2378957" y="2907925"/>
            <a:ext cx="193033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simulations_strong_700_branch2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53D64E3-CCCA-1027-ECB0-0A255B08F882}"/>
              </a:ext>
            </a:extLst>
          </p:cNvPr>
          <p:cNvSpPr txBox="1"/>
          <p:nvPr/>
        </p:nvSpPr>
        <p:spPr>
          <a:xfrm>
            <a:off x="2330815" y="4981326"/>
            <a:ext cx="2113438" cy="246221"/>
          </a:xfrm>
          <a:prstGeom prst="rect">
            <a:avLst/>
          </a:prstGeom>
          <a:noFill/>
        </p:spPr>
        <p:txBody>
          <a:bodyPr vert="horz" wrap="square" rtlCol="0" anchor="ctr">
            <a:spAutoFit/>
          </a:bodyPr>
          <a:lstStyle/>
          <a:p>
            <a:pPr algn="ctr"/>
            <a:r>
              <a:rPr lang="en-US" sz="1000" i="1" dirty="0"/>
              <a:t>…more scenarios and branches… 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A42A913-BA4B-2303-AE58-FEF26C36B905}"/>
              </a:ext>
            </a:extLst>
          </p:cNvPr>
          <p:cNvSpPr/>
          <p:nvPr/>
        </p:nvSpPr>
        <p:spPr>
          <a:xfrm>
            <a:off x="5282811" y="3079896"/>
            <a:ext cx="652182" cy="65218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BCFF193-CAF5-CE4E-DF12-A3604F5AB064}"/>
              </a:ext>
            </a:extLst>
          </p:cNvPr>
          <p:cNvSpPr txBox="1"/>
          <p:nvPr/>
        </p:nvSpPr>
        <p:spPr>
          <a:xfrm>
            <a:off x="5197786" y="3728194"/>
            <a:ext cx="77938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simulations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88FF07E-496F-ABAB-DDBA-FAA5998CB87A}"/>
              </a:ext>
            </a:extLst>
          </p:cNvPr>
          <p:cNvSpPr/>
          <p:nvPr/>
        </p:nvSpPr>
        <p:spPr>
          <a:xfrm>
            <a:off x="6400781" y="3076011"/>
            <a:ext cx="652182" cy="65218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3F0BFF-10E4-BB46-26B9-2A22468E23E5}"/>
              </a:ext>
            </a:extLst>
          </p:cNvPr>
          <p:cNvSpPr txBox="1"/>
          <p:nvPr/>
        </p:nvSpPr>
        <p:spPr>
          <a:xfrm>
            <a:off x="6460613" y="3732078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results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DC38B3B-7F04-4FA4-1CAB-7FF5FBF3E277}"/>
              </a:ext>
            </a:extLst>
          </p:cNvPr>
          <p:cNvSpPr/>
          <p:nvPr/>
        </p:nvSpPr>
        <p:spPr>
          <a:xfrm>
            <a:off x="7517331" y="3076011"/>
            <a:ext cx="652182" cy="65218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FF03983-6E19-A5C6-6E95-F47492B17E3D}"/>
              </a:ext>
            </a:extLst>
          </p:cNvPr>
          <p:cNvSpPr txBox="1"/>
          <p:nvPr/>
        </p:nvSpPr>
        <p:spPr>
          <a:xfrm>
            <a:off x="7586599" y="3732079"/>
            <a:ext cx="5164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report</a:t>
            </a:r>
          </a:p>
        </p:txBody>
      </p:sp>
      <p:cxnSp>
        <p:nvCxnSpPr>
          <p:cNvPr id="9" name="Curved Connector 8">
            <a:extLst>
              <a:ext uri="{FF2B5EF4-FFF2-40B4-BE49-F238E27FC236}">
                <a16:creationId xmlns:a16="http://schemas.microsoft.com/office/drawing/2014/main" id="{208514F2-3B66-365D-3F29-CA968D3603AF}"/>
              </a:ext>
            </a:extLst>
          </p:cNvPr>
          <p:cNvCxnSpPr>
            <a:stCxn id="2" idx="6"/>
            <a:endCxn id="3" idx="1"/>
          </p:cNvCxnSpPr>
          <p:nvPr/>
        </p:nvCxnSpPr>
        <p:spPr>
          <a:xfrm flipV="1">
            <a:off x="1075765" y="1562959"/>
            <a:ext cx="1646435" cy="1775273"/>
          </a:xfrm>
          <a:prstGeom prst="curvedConnector3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urved Connector 9">
            <a:extLst>
              <a:ext uri="{FF2B5EF4-FFF2-40B4-BE49-F238E27FC236}">
                <a16:creationId xmlns:a16="http://schemas.microsoft.com/office/drawing/2014/main" id="{E5B3A526-7BDA-9A8A-5DE8-D55756E5C4DA}"/>
              </a:ext>
            </a:extLst>
          </p:cNvPr>
          <p:cNvCxnSpPr>
            <a:cxnSpLocks/>
            <a:stCxn id="2" idx="6"/>
            <a:endCxn id="6" idx="1"/>
          </p:cNvCxnSpPr>
          <p:nvPr/>
        </p:nvCxnSpPr>
        <p:spPr>
          <a:xfrm flipV="1">
            <a:off x="1075765" y="2669240"/>
            <a:ext cx="1646435" cy="668992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urved Connector 21">
            <a:extLst>
              <a:ext uri="{FF2B5EF4-FFF2-40B4-BE49-F238E27FC236}">
                <a16:creationId xmlns:a16="http://schemas.microsoft.com/office/drawing/2014/main" id="{A467C2C1-C27A-DD0A-9943-00E1CDB7FC39}"/>
              </a:ext>
            </a:extLst>
          </p:cNvPr>
          <p:cNvCxnSpPr>
            <a:cxnSpLocks/>
            <a:stCxn id="2" idx="6"/>
            <a:endCxn id="12" idx="1"/>
          </p:cNvCxnSpPr>
          <p:nvPr/>
        </p:nvCxnSpPr>
        <p:spPr>
          <a:xfrm>
            <a:off x="1075765" y="3338232"/>
            <a:ext cx="1255050" cy="1766205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urved Connector 25">
            <a:extLst>
              <a:ext uri="{FF2B5EF4-FFF2-40B4-BE49-F238E27FC236}">
                <a16:creationId xmlns:a16="http://schemas.microsoft.com/office/drawing/2014/main" id="{23663882-B682-9495-C1CE-D2D90D720A18}"/>
              </a:ext>
            </a:extLst>
          </p:cNvPr>
          <p:cNvCxnSpPr>
            <a:cxnSpLocks/>
            <a:stCxn id="12" idx="3"/>
            <a:endCxn id="13" idx="2"/>
          </p:cNvCxnSpPr>
          <p:nvPr/>
        </p:nvCxnSpPr>
        <p:spPr>
          <a:xfrm flipV="1">
            <a:off x="4444253" y="3405988"/>
            <a:ext cx="838558" cy="1698449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urved Connector 28">
            <a:extLst>
              <a:ext uri="{FF2B5EF4-FFF2-40B4-BE49-F238E27FC236}">
                <a16:creationId xmlns:a16="http://schemas.microsoft.com/office/drawing/2014/main" id="{577F7188-BEE7-B9DD-0F92-9B45EEF729C3}"/>
              </a:ext>
            </a:extLst>
          </p:cNvPr>
          <p:cNvCxnSpPr>
            <a:cxnSpLocks/>
            <a:stCxn id="13" idx="6"/>
            <a:endCxn id="15" idx="2"/>
          </p:cNvCxnSpPr>
          <p:nvPr/>
        </p:nvCxnSpPr>
        <p:spPr>
          <a:xfrm flipV="1">
            <a:off x="5934993" y="3402103"/>
            <a:ext cx="465788" cy="3885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urved Connector 32">
            <a:extLst>
              <a:ext uri="{FF2B5EF4-FFF2-40B4-BE49-F238E27FC236}">
                <a16:creationId xmlns:a16="http://schemas.microsoft.com/office/drawing/2014/main" id="{649EEBBD-AD98-1379-B342-CA30C98247C3}"/>
              </a:ext>
            </a:extLst>
          </p:cNvPr>
          <p:cNvCxnSpPr>
            <a:cxnSpLocks/>
            <a:stCxn id="15" idx="6"/>
            <a:endCxn id="17" idx="2"/>
          </p:cNvCxnSpPr>
          <p:nvPr/>
        </p:nvCxnSpPr>
        <p:spPr>
          <a:xfrm>
            <a:off x="7052963" y="3402103"/>
            <a:ext cx="464368" cy="12700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urved Connector 36">
            <a:extLst>
              <a:ext uri="{FF2B5EF4-FFF2-40B4-BE49-F238E27FC236}">
                <a16:creationId xmlns:a16="http://schemas.microsoft.com/office/drawing/2014/main" id="{F23082B1-DC86-DFF3-16BD-1C1FCD39A9A4}"/>
              </a:ext>
            </a:extLst>
          </p:cNvPr>
          <p:cNvCxnSpPr>
            <a:cxnSpLocks/>
            <a:stCxn id="3" idx="3"/>
            <a:endCxn id="13" idx="2"/>
          </p:cNvCxnSpPr>
          <p:nvPr/>
        </p:nvCxnSpPr>
        <p:spPr>
          <a:xfrm>
            <a:off x="3966053" y="1562959"/>
            <a:ext cx="1316758" cy="1843029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urved Connector 39">
            <a:extLst>
              <a:ext uri="{FF2B5EF4-FFF2-40B4-BE49-F238E27FC236}">
                <a16:creationId xmlns:a16="http://schemas.microsoft.com/office/drawing/2014/main" id="{7CA94F30-90FC-8F71-0DD6-533554189704}"/>
              </a:ext>
            </a:extLst>
          </p:cNvPr>
          <p:cNvCxnSpPr>
            <a:cxnSpLocks/>
            <a:stCxn id="6" idx="3"/>
            <a:endCxn id="13" idx="2"/>
          </p:cNvCxnSpPr>
          <p:nvPr/>
        </p:nvCxnSpPr>
        <p:spPr>
          <a:xfrm>
            <a:off x="3966053" y="2669240"/>
            <a:ext cx="1316758" cy="736748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045FA371-6A81-613C-6D82-8C61B9BAD79E}"/>
              </a:ext>
            </a:extLst>
          </p:cNvPr>
          <p:cNvSpPr/>
          <p:nvPr/>
        </p:nvSpPr>
        <p:spPr>
          <a:xfrm>
            <a:off x="2727116" y="3637075"/>
            <a:ext cx="1243853" cy="47737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7AA7FE0-C4EB-6A7E-6C98-4681DCCF79C6}"/>
              </a:ext>
            </a:extLst>
          </p:cNvPr>
          <p:cNvSpPr txBox="1"/>
          <p:nvPr/>
        </p:nvSpPr>
        <p:spPr>
          <a:xfrm>
            <a:off x="2458759" y="4098500"/>
            <a:ext cx="193033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simulations_strong_700_branch3</a:t>
            </a:r>
          </a:p>
        </p:txBody>
      </p:sp>
      <p:cxnSp>
        <p:nvCxnSpPr>
          <p:cNvPr id="49" name="Curved Connector 48">
            <a:extLst>
              <a:ext uri="{FF2B5EF4-FFF2-40B4-BE49-F238E27FC236}">
                <a16:creationId xmlns:a16="http://schemas.microsoft.com/office/drawing/2014/main" id="{A090B67C-7FE3-2253-1153-7743BD1977D6}"/>
              </a:ext>
            </a:extLst>
          </p:cNvPr>
          <p:cNvCxnSpPr>
            <a:cxnSpLocks/>
            <a:stCxn id="2" idx="6"/>
            <a:endCxn id="45" idx="1"/>
          </p:cNvCxnSpPr>
          <p:nvPr/>
        </p:nvCxnSpPr>
        <p:spPr>
          <a:xfrm>
            <a:off x="1075765" y="3338232"/>
            <a:ext cx="1651351" cy="537528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urved Connector 51">
            <a:extLst>
              <a:ext uri="{FF2B5EF4-FFF2-40B4-BE49-F238E27FC236}">
                <a16:creationId xmlns:a16="http://schemas.microsoft.com/office/drawing/2014/main" id="{307C7489-800C-0B8C-D177-57194CB91A15}"/>
              </a:ext>
            </a:extLst>
          </p:cNvPr>
          <p:cNvCxnSpPr>
            <a:cxnSpLocks/>
            <a:stCxn id="45" idx="3"/>
            <a:endCxn id="13" idx="2"/>
          </p:cNvCxnSpPr>
          <p:nvPr/>
        </p:nvCxnSpPr>
        <p:spPr>
          <a:xfrm flipV="1">
            <a:off x="3970969" y="3405988"/>
            <a:ext cx="1311842" cy="469772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 62">
            <a:extLst>
              <a:ext uri="{FF2B5EF4-FFF2-40B4-BE49-F238E27FC236}">
                <a16:creationId xmlns:a16="http://schemas.microsoft.com/office/drawing/2014/main" id="{FAE26AD9-76FB-F22F-36BC-55DF150B3BD3}"/>
              </a:ext>
            </a:extLst>
          </p:cNvPr>
          <p:cNvSpPr/>
          <p:nvPr/>
        </p:nvSpPr>
        <p:spPr>
          <a:xfrm>
            <a:off x="92785" y="1128314"/>
            <a:ext cx="8473314" cy="429956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1438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513C7568-B719-26D4-9EC4-C200973BACB7}"/>
              </a:ext>
            </a:extLst>
          </p:cNvPr>
          <p:cNvSpPr/>
          <p:nvPr/>
        </p:nvSpPr>
        <p:spPr>
          <a:xfrm>
            <a:off x="423583" y="3012140"/>
            <a:ext cx="652182" cy="65218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C62765-9F52-7B9C-3C17-751BCD64E333}"/>
              </a:ext>
            </a:extLst>
          </p:cNvPr>
          <p:cNvSpPr txBox="1"/>
          <p:nvPr/>
        </p:nvSpPr>
        <p:spPr>
          <a:xfrm>
            <a:off x="181249" y="3664323"/>
            <a:ext cx="11368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simulations_batch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0AADC9-591B-584F-F7AC-06EC36276F4E}"/>
              </a:ext>
            </a:extLst>
          </p:cNvPr>
          <p:cNvSpPr txBox="1"/>
          <p:nvPr/>
        </p:nvSpPr>
        <p:spPr>
          <a:xfrm>
            <a:off x="455362" y="3215121"/>
            <a:ext cx="5886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i="1" dirty="0">
                <a:solidFill>
                  <a:schemeClr val="bg1"/>
                </a:solidFill>
              </a:rPr>
              <a:t>running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03490F3-F38F-BEF3-4D91-6C557475217C}"/>
              </a:ext>
            </a:extLst>
          </p:cNvPr>
          <p:cNvSpPr/>
          <p:nvPr/>
        </p:nvSpPr>
        <p:spPr>
          <a:xfrm>
            <a:off x="92785" y="1128314"/>
            <a:ext cx="8473314" cy="429956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6690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513C7568-B719-26D4-9EC4-C200973BACB7}"/>
              </a:ext>
            </a:extLst>
          </p:cNvPr>
          <p:cNvSpPr/>
          <p:nvPr/>
        </p:nvSpPr>
        <p:spPr>
          <a:xfrm>
            <a:off x="423583" y="3012140"/>
            <a:ext cx="652182" cy="652183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i="1" dirty="0"/>
              <a:t>done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7D8FCE5-F975-0C24-4967-FDC89E2FF5C7}"/>
              </a:ext>
            </a:extLst>
          </p:cNvPr>
          <p:cNvSpPr/>
          <p:nvPr/>
        </p:nvSpPr>
        <p:spPr>
          <a:xfrm>
            <a:off x="2722200" y="1324274"/>
            <a:ext cx="1243853" cy="4773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i="1" dirty="0"/>
              <a:t>running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C62765-9F52-7B9C-3C17-751BCD64E333}"/>
              </a:ext>
            </a:extLst>
          </p:cNvPr>
          <p:cNvSpPr txBox="1"/>
          <p:nvPr/>
        </p:nvSpPr>
        <p:spPr>
          <a:xfrm>
            <a:off x="181249" y="3664323"/>
            <a:ext cx="11368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simulations_batch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B26A1B-1206-3852-3062-6F90A1D63790}"/>
              </a:ext>
            </a:extLst>
          </p:cNvPr>
          <p:cNvSpPr txBox="1"/>
          <p:nvPr/>
        </p:nvSpPr>
        <p:spPr>
          <a:xfrm>
            <a:off x="2378957" y="1792702"/>
            <a:ext cx="193033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simulations_strong_700_branch1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DF530B4-A09A-B808-7440-18B3FC8FF6A4}"/>
              </a:ext>
            </a:extLst>
          </p:cNvPr>
          <p:cNvSpPr/>
          <p:nvPr/>
        </p:nvSpPr>
        <p:spPr>
          <a:xfrm>
            <a:off x="2722200" y="2430555"/>
            <a:ext cx="1243853" cy="4773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i="1" dirty="0"/>
              <a:t>running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4F268A-4687-381F-553C-7F196A26DB53}"/>
              </a:ext>
            </a:extLst>
          </p:cNvPr>
          <p:cNvSpPr txBox="1"/>
          <p:nvPr/>
        </p:nvSpPr>
        <p:spPr>
          <a:xfrm>
            <a:off x="2378957" y="2907925"/>
            <a:ext cx="193033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simulations_strong_700_branch2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53D64E3-CCCA-1027-ECB0-0A255B08F882}"/>
              </a:ext>
            </a:extLst>
          </p:cNvPr>
          <p:cNvSpPr txBox="1"/>
          <p:nvPr/>
        </p:nvSpPr>
        <p:spPr>
          <a:xfrm>
            <a:off x="2330815" y="4981326"/>
            <a:ext cx="2113438" cy="246221"/>
          </a:xfrm>
          <a:prstGeom prst="rect">
            <a:avLst/>
          </a:prstGeom>
          <a:noFill/>
        </p:spPr>
        <p:txBody>
          <a:bodyPr vert="horz" wrap="square" rtlCol="0" anchor="ctr">
            <a:spAutoFit/>
          </a:bodyPr>
          <a:lstStyle/>
          <a:p>
            <a:pPr algn="ctr"/>
            <a:r>
              <a:rPr lang="en-US" sz="1000" i="1" dirty="0"/>
              <a:t>…more scenarios and branches… </a:t>
            </a:r>
          </a:p>
        </p:txBody>
      </p:sp>
      <p:cxnSp>
        <p:nvCxnSpPr>
          <p:cNvPr id="9" name="Curved Connector 8">
            <a:extLst>
              <a:ext uri="{FF2B5EF4-FFF2-40B4-BE49-F238E27FC236}">
                <a16:creationId xmlns:a16="http://schemas.microsoft.com/office/drawing/2014/main" id="{208514F2-3B66-365D-3F29-CA968D3603AF}"/>
              </a:ext>
            </a:extLst>
          </p:cNvPr>
          <p:cNvCxnSpPr>
            <a:stCxn id="2" idx="6"/>
            <a:endCxn id="3" idx="1"/>
          </p:cNvCxnSpPr>
          <p:nvPr/>
        </p:nvCxnSpPr>
        <p:spPr>
          <a:xfrm flipV="1">
            <a:off x="1075765" y="1562959"/>
            <a:ext cx="1646435" cy="1775273"/>
          </a:xfrm>
          <a:prstGeom prst="curvedConnector3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urved Connector 9">
            <a:extLst>
              <a:ext uri="{FF2B5EF4-FFF2-40B4-BE49-F238E27FC236}">
                <a16:creationId xmlns:a16="http://schemas.microsoft.com/office/drawing/2014/main" id="{E5B3A526-7BDA-9A8A-5DE8-D55756E5C4DA}"/>
              </a:ext>
            </a:extLst>
          </p:cNvPr>
          <p:cNvCxnSpPr>
            <a:cxnSpLocks/>
            <a:stCxn id="2" idx="6"/>
            <a:endCxn id="6" idx="1"/>
          </p:cNvCxnSpPr>
          <p:nvPr/>
        </p:nvCxnSpPr>
        <p:spPr>
          <a:xfrm flipV="1">
            <a:off x="1075765" y="2669240"/>
            <a:ext cx="1646435" cy="668992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urved Connector 21">
            <a:extLst>
              <a:ext uri="{FF2B5EF4-FFF2-40B4-BE49-F238E27FC236}">
                <a16:creationId xmlns:a16="http://schemas.microsoft.com/office/drawing/2014/main" id="{A467C2C1-C27A-DD0A-9943-00E1CDB7FC39}"/>
              </a:ext>
            </a:extLst>
          </p:cNvPr>
          <p:cNvCxnSpPr>
            <a:cxnSpLocks/>
            <a:stCxn id="2" idx="6"/>
            <a:endCxn id="12" idx="1"/>
          </p:cNvCxnSpPr>
          <p:nvPr/>
        </p:nvCxnSpPr>
        <p:spPr>
          <a:xfrm>
            <a:off x="1075765" y="3338232"/>
            <a:ext cx="1255050" cy="1766205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urved Connector 25">
            <a:extLst>
              <a:ext uri="{FF2B5EF4-FFF2-40B4-BE49-F238E27FC236}">
                <a16:creationId xmlns:a16="http://schemas.microsoft.com/office/drawing/2014/main" id="{23663882-B682-9495-C1CE-D2D90D720A18}"/>
              </a:ext>
            </a:extLst>
          </p:cNvPr>
          <p:cNvCxnSpPr>
            <a:cxnSpLocks/>
            <a:stCxn id="12" idx="3"/>
          </p:cNvCxnSpPr>
          <p:nvPr/>
        </p:nvCxnSpPr>
        <p:spPr>
          <a:xfrm flipV="1">
            <a:off x="4444253" y="3405988"/>
            <a:ext cx="838558" cy="1698449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urved Connector 36">
            <a:extLst>
              <a:ext uri="{FF2B5EF4-FFF2-40B4-BE49-F238E27FC236}">
                <a16:creationId xmlns:a16="http://schemas.microsoft.com/office/drawing/2014/main" id="{F23082B1-DC86-DFF3-16BD-1C1FCD39A9A4}"/>
              </a:ext>
            </a:extLst>
          </p:cNvPr>
          <p:cNvCxnSpPr>
            <a:cxnSpLocks/>
            <a:stCxn id="3" idx="3"/>
          </p:cNvCxnSpPr>
          <p:nvPr/>
        </p:nvCxnSpPr>
        <p:spPr>
          <a:xfrm>
            <a:off x="3966053" y="1562959"/>
            <a:ext cx="1316758" cy="1843029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urved Connector 39">
            <a:extLst>
              <a:ext uri="{FF2B5EF4-FFF2-40B4-BE49-F238E27FC236}">
                <a16:creationId xmlns:a16="http://schemas.microsoft.com/office/drawing/2014/main" id="{7CA94F30-90FC-8F71-0DD6-533554189704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3966053" y="2669240"/>
            <a:ext cx="1316758" cy="736748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045FA371-6A81-613C-6D82-8C61B9BAD79E}"/>
              </a:ext>
            </a:extLst>
          </p:cNvPr>
          <p:cNvSpPr/>
          <p:nvPr/>
        </p:nvSpPr>
        <p:spPr>
          <a:xfrm>
            <a:off x="2727116" y="3637075"/>
            <a:ext cx="1243853" cy="47737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i="1" dirty="0"/>
              <a:t>done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7AA7FE0-C4EB-6A7E-6C98-4681DCCF79C6}"/>
              </a:ext>
            </a:extLst>
          </p:cNvPr>
          <p:cNvSpPr txBox="1"/>
          <p:nvPr/>
        </p:nvSpPr>
        <p:spPr>
          <a:xfrm>
            <a:off x="2458759" y="4098500"/>
            <a:ext cx="193033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simulations_strong_700_branch3</a:t>
            </a:r>
          </a:p>
        </p:txBody>
      </p:sp>
      <p:cxnSp>
        <p:nvCxnSpPr>
          <p:cNvPr id="49" name="Curved Connector 48">
            <a:extLst>
              <a:ext uri="{FF2B5EF4-FFF2-40B4-BE49-F238E27FC236}">
                <a16:creationId xmlns:a16="http://schemas.microsoft.com/office/drawing/2014/main" id="{A090B67C-7FE3-2253-1153-7743BD1977D6}"/>
              </a:ext>
            </a:extLst>
          </p:cNvPr>
          <p:cNvCxnSpPr>
            <a:cxnSpLocks/>
            <a:stCxn id="2" idx="6"/>
            <a:endCxn id="45" idx="1"/>
          </p:cNvCxnSpPr>
          <p:nvPr/>
        </p:nvCxnSpPr>
        <p:spPr>
          <a:xfrm>
            <a:off x="1075765" y="3338232"/>
            <a:ext cx="1651351" cy="537528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urved Connector 51">
            <a:extLst>
              <a:ext uri="{FF2B5EF4-FFF2-40B4-BE49-F238E27FC236}">
                <a16:creationId xmlns:a16="http://schemas.microsoft.com/office/drawing/2014/main" id="{307C7489-800C-0B8C-D177-57194CB91A15}"/>
              </a:ext>
            </a:extLst>
          </p:cNvPr>
          <p:cNvCxnSpPr>
            <a:cxnSpLocks/>
            <a:stCxn id="45" idx="3"/>
          </p:cNvCxnSpPr>
          <p:nvPr/>
        </p:nvCxnSpPr>
        <p:spPr>
          <a:xfrm flipV="1">
            <a:off x="3970969" y="3405988"/>
            <a:ext cx="1311842" cy="469772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10A788D7-5326-79F6-1BF4-270B0B6F9B63}"/>
              </a:ext>
            </a:extLst>
          </p:cNvPr>
          <p:cNvSpPr/>
          <p:nvPr/>
        </p:nvSpPr>
        <p:spPr>
          <a:xfrm>
            <a:off x="92785" y="1128314"/>
            <a:ext cx="8473314" cy="429956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8284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513C7568-B719-26D4-9EC4-C200973BACB7}"/>
              </a:ext>
            </a:extLst>
          </p:cNvPr>
          <p:cNvSpPr/>
          <p:nvPr/>
        </p:nvSpPr>
        <p:spPr>
          <a:xfrm>
            <a:off x="423583" y="3012140"/>
            <a:ext cx="652182" cy="652183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i="1" dirty="0"/>
              <a:t>done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7D8FCE5-F975-0C24-4967-FDC89E2FF5C7}"/>
              </a:ext>
            </a:extLst>
          </p:cNvPr>
          <p:cNvSpPr/>
          <p:nvPr/>
        </p:nvSpPr>
        <p:spPr>
          <a:xfrm>
            <a:off x="2722200" y="1324274"/>
            <a:ext cx="1243853" cy="47737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i="1" dirty="0"/>
              <a:t>done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C62765-9F52-7B9C-3C17-751BCD64E333}"/>
              </a:ext>
            </a:extLst>
          </p:cNvPr>
          <p:cNvSpPr txBox="1"/>
          <p:nvPr/>
        </p:nvSpPr>
        <p:spPr>
          <a:xfrm>
            <a:off x="181249" y="3664323"/>
            <a:ext cx="11368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simulations_batch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B26A1B-1206-3852-3062-6F90A1D63790}"/>
              </a:ext>
            </a:extLst>
          </p:cNvPr>
          <p:cNvSpPr txBox="1"/>
          <p:nvPr/>
        </p:nvSpPr>
        <p:spPr>
          <a:xfrm>
            <a:off x="2378957" y="1792702"/>
            <a:ext cx="193033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simulations_strong_700_branch1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DF530B4-A09A-B808-7440-18B3FC8FF6A4}"/>
              </a:ext>
            </a:extLst>
          </p:cNvPr>
          <p:cNvSpPr/>
          <p:nvPr/>
        </p:nvSpPr>
        <p:spPr>
          <a:xfrm>
            <a:off x="2722200" y="2430555"/>
            <a:ext cx="1243853" cy="47737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i="1" dirty="0"/>
              <a:t>done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4F268A-4687-381F-553C-7F196A26DB53}"/>
              </a:ext>
            </a:extLst>
          </p:cNvPr>
          <p:cNvSpPr txBox="1"/>
          <p:nvPr/>
        </p:nvSpPr>
        <p:spPr>
          <a:xfrm>
            <a:off x="2378957" y="2907925"/>
            <a:ext cx="193033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simulations_strong_700_branch2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53D64E3-CCCA-1027-ECB0-0A255B08F882}"/>
              </a:ext>
            </a:extLst>
          </p:cNvPr>
          <p:cNvSpPr txBox="1"/>
          <p:nvPr/>
        </p:nvSpPr>
        <p:spPr>
          <a:xfrm>
            <a:off x="2330815" y="4981326"/>
            <a:ext cx="2113438" cy="246221"/>
          </a:xfrm>
          <a:prstGeom prst="rect">
            <a:avLst/>
          </a:prstGeom>
          <a:noFill/>
        </p:spPr>
        <p:txBody>
          <a:bodyPr vert="horz" wrap="square" rtlCol="0" anchor="ctr">
            <a:spAutoFit/>
          </a:bodyPr>
          <a:lstStyle/>
          <a:p>
            <a:pPr algn="ctr"/>
            <a:r>
              <a:rPr lang="en-US" sz="1000" i="1" dirty="0"/>
              <a:t>…more scenarios and branches… 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A42A913-BA4B-2303-AE58-FEF26C36B905}"/>
              </a:ext>
            </a:extLst>
          </p:cNvPr>
          <p:cNvSpPr/>
          <p:nvPr/>
        </p:nvSpPr>
        <p:spPr>
          <a:xfrm>
            <a:off x="5282811" y="3079896"/>
            <a:ext cx="652182" cy="65218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i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BCFF193-CAF5-CE4E-DF12-A3604F5AB064}"/>
              </a:ext>
            </a:extLst>
          </p:cNvPr>
          <p:cNvSpPr txBox="1"/>
          <p:nvPr/>
        </p:nvSpPr>
        <p:spPr>
          <a:xfrm>
            <a:off x="5197786" y="3728194"/>
            <a:ext cx="77938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simulations</a:t>
            </a:r>
          </a:p>
        </p:txBody>
      </p:sp>
      <p:cxnSp>
        <p:nvCxnSpPr>
          <p:cNvPr id="9" name="Curved Connector 8">
            <a:extLst>
              <a:ext uri="{FF2B5EF4-FFF2-40B4-BE49-F238E27FC236}">
                <a16:creationId xmlns:a16="http://schemas.microsoft.com/office/drawing/2014/main" id="{208514F2-3B66-365D-3F29-CA968D3603AF}"/>
              </a:ext>
            </a:extLst>
          </p:cNvPr>
          <p:cNvCxnSpPr>
            <a:stCxn id="2" idx="6"/>
            <a:endCxn id="3" idx="1"/>
          </p:cNvCxnSpPr>
          <p:nvPr/>
        </p:nvCxnSpPr>
        <p:spPr>
          <a:xfrm flipV="1">
            <a:off x="1075765" y="1562959"/>
            <a:ext cx="1646435" cy="1775273"/>
          </a:xfrm>
          <a:prstGeom prst="curvedConnector3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urved Connector 9">
            <a:extLst>
              <a:ext uri="{FF2B5EF4-FFF2-40B4-BE49-F238E27FC236}">
                <a16:creationId xmlns:a16="http://schemas.microsoft.com/office/drawing/2014/main" id="{E5B3A526-7BDA-9A8A-5DE8-D55756E5C4DA}"/>
              </a:ext>
            </a:extLst>
          </p:cNvPr>
          <p:cNvCxnSpPr>
            <a:cxnSpLocks/>
            <a:stCxn id="2" idx="6"/>
            <a:endCxn id="6" idx="1"/>
          </p:cNvCxnSpPr>
          <p:nvPr/>
        </p:nvCxnSpPr>
        <p:spPr>
          <a:xfrm flipV="1">
            <a:off x="1075765" y="2669240"/>
            <a:ext cx="1646435" cy="668992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urved Connector 21">
            <a:extLst>
              <a:ext uri="{FF2B5EF4-FFF2-40B4-BE49-F238E27FC236}">
                <a16:creationId xmlns:a16="http://schemas.microsoft.com/office/drawing/2014/main" id="{A467C2C1-C27A-DD0A-9943-00E1CDB7FC39}"/>
              </a:ext>
            </a:extLst>
          </p:cNvPr>
          <p:cNvCxnSpPr>
            <a:cxnSpLocks/>
            <a:stCxn id="2" idx="6"/>
            <a:endCxn id="12" idx="1"/>
          </p:cNvCxnSpPr>
          <p:nvPr/>
        </p:nvCxnSpPr>
        <p:spPr>
          <a:xfrm>
            <a:off x="1075765" y="3338232"/>
            <a:ext cx="1255050" cy="1766205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urved Connector 25">
            <a:extLst>
              <a:ext uri="{FF2B5EF4-FFF2-40B4-BE49-F238E27FC236}">
                <a16:creationId xmlns:a16="http://schemas.microsoft.com/office/drawing/2014/main" id="{23663882-B682-9495-C1CE-D2D90D720A18}"/>
              </a:ext>
            </a:extLst>
          </p:cNvPr>
          <p:cNvCxnSpPr>
            <a:cxnSpLocks/>
            <a:stCxn id="12" idx="3"/>
            <a:endCxn id="13" idx="2"/>
          </p:cNvCxnSpPr>
          <p:nvPr/>
        </p:nvCxnSpPr>
        <p:spPr>
          <a:xfrm flipV="1">
            <a:off x="4444253" y="3405988"/>
            <a:ext cx="838558" cy="1698449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urved Connector 36">
            <a:extLst>
              <a:ext uri="{FF2B5EF4-FFF2-40B4-BE49-F238E27FC236}">
                <a16:creationId xmlns:a16="http://schemas.microsoft.com/office/drawing/2014/main" id="{F23082B1-DC86-DFF3-16BD-1C1FCD39A9A4}"/>
              </a:ext>
            </a:extLst>
          </p:cNvPr>
          <p:cNvCxnSpPr>
            <a:cxnSpLocks/>
            <a:stCxn id="3" idx="3"/>
            <a:endCxn id="13" idx="2"/>
          </p:cNvCxnSpPr>
          <p:nvPr/>
        </p:nvCxnSpPr>
        <p:spPr>
          <a:xfrm>
            <a:off x="3966053" y="1562959"/>
            <a:ext cx="1316758" cy="1843029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urved Connector 39">
            <a:extLst>
              <a:ext uri="{FF2B5EF4-FFF2-40B4-BE49-F238E27FC236}">
                <a16:creationId xmlns:a16="http://schemas.microsoft.com/office/drawing/2014/main" id="{7CA94F30-90FC-8F71-0DD6-533554189704}"/>
              </a:ext>
            </a:extLst>
          </p:cNvPr>
          <p:cNvCxnSpPr>
            <a:cxnSpLocks/>
            <a:stCxn id="6" idx="3"/>
            <a:endCxn id="13" idx="2"/>
          </p:cNvCxnSpPr>
          <p:nvPr/>
        </p:nvCxnSpPr>
        <p:spPr>
          <a:xfrm>
            <a:off x="3966053" y="2669240"/>
            <a:ext cx="1316758" cy="736748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045FA371-6A81-613C-6D82-8C61B9BAD79E}"/>
              </a:ext>
            </a:extLst>
          </p:cNvPr>
          <p:cNvSpPr/>
          <p:nvPr/>
        </p:nvSpPr>
        <p:spPr>
          <a:xfrm>
            <a:off x="2727116" y="3637075"/>
            <a:ext cx="1243853" cy="47737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i="1" dirty="0"/>
              <a:t>done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7AA7FE0-C4EB-6A7E-6C98-4681DCCF79C6}"/>
              </a:ext>
            </a:extLst>
          </p:cNvPr>
          <p:cNvSpPr txBox="1"/>
          <p:nvPr/>
        </p:nvSpPr>
        <p:spPr>
          <a:xfrm>
            <a:off x="2458759" y="4098500"/>
            <a:ext cx="193033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simulations_strong_700_branch3</a:t>
            </a:r>
          </a:p>
        </p:txBody>
      </p:sp>
      <p:cxnSp>
        <p:nvCxnSpPr>
          <p:cNvPr id="49" name="Curved Connector 48">
            <a:extLst>
              <a:ext uri="{FF2B5EF4-FFF2-40B4-BE49-F238E27FC236}">
                <a16:creationId xmlns:a16="http://schemas.microsoft.com/office/drawing/2014/main" id="{A090B67C-7FE3-2253-1153-7743BD1977D6}"/>
              </a:ext>
            </a:extLst>
          </p:cNvPr>
          <p:cNvCxnSpPr>
            <a:cxnSpLocks/>
            <a:stCxn id="2" idx="6"/>
            <a:endCxn id="45" idx="1"/>
          </p:cNvCxnSpPr>
          <p:nvPr/>
        </p:nvCxnSpPr>
        <p:spPr>
          <a:xfrm>
            <a:off x="1075765" y="3338232"/>
            <a:ext cx="1651351" cy="537528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urved Connector 51">
            <a:extLst>
              <a:ext uri="{FF2B5EF4-FFF2-40B4-BE49-F238E27FC236}">
                <a16:creationId xmlns:a16="http://schemas.microsoft.com/office/drawing/2014/main" id="{307C7489-800C-0B8C-D177-57194CB91A15}"/>
              </a:ext>
            </a:extLst>
          </p:cNvPr>
          <p:cNvCxnSpPr>
            <a:cxnSpLocks/>
            <a:stCxn id="45" idx="3"/>
            <a:endCxn id="13" idx="2"/>
          </p:cNvCxnSpPr>
          <p:nvPr/>
        </p:nvCxnSpPr>
        <p:spPr>
          <a:xfrm flipV="1">
            <a:off x="3970969" y="3405988"/>
            <a:ext cx="1311842" cy="469772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93F6ED0B-8587-9942-E6E0-1E8AEC5F1F6F}"/>
              </a:ext>
            </a:extLst>
          </p:cNvPr>
          <p:cNvSpPr txBox="1"/>
          <p:nvPr/>
        </p:nvSpPr>
        <p:spPr>
          <a:xfrm>
            <a:off x="5314590" y="3276645"/>
            <a:ext cx="5886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i="1" dirty="0">
                <a:solidFill>
                  <a:schemeClr val="bg1"/>
                </a:solidFill>
              </a:rPr>
              <a:t>running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1AD73BC-FC0A-91AD-916F-C50FFC92751E}"/>
              </a:ext>
            </a:extLst>
          </p:cNvPr>
          <p:cNvSpPr/>
          <p:nvPr/>
        </p:nvSpPr>
        <p:spPr>
          <a:xfrm>
            <a:off x="92785" y="1128314"/>
            <a:ext cx="8473314" cy="429956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6455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513C7568-B719-26D4-9EC4-C200973BACB7}"/>
              </a:ext>
            </a:extLst>
          </p:cNvPr>
          <p:cNvSpPr/>
          <p:nvPr/>
        </p:nvSpPr>
        <p:spPr>
          <a:xfrm>
            <a:off x="423583" y="3012140"/>
            <a:ext cx="652182" cy="652183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i="1" dirty="0"/>
              <a:t>done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7D8FCE5-F975-0C24-4967-FDC89E2FF5C7}"/>
              </a:ext>
            </a:extLst>
          </p:cNvPr>
          <p:cNvSpPr/>
          <p:nvPr/>
        </p:nvSpPr>
        <p:spPr>
          <a:xfrm>
            <a:off x="2722200" y="1324274"/>
            <a:ext cx="1243853" cy="47737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i="1" dirty="0"/>
              <a:t>done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C62765-9F52-7B9C-3C17-751BCD64E333}"/>
              </a:ext>
            </a:extLst>
          </p:cNvPr>
          <p:cNvSpPr txBox="1"/>
          <p:nvPr/>
        </p:nvSpPr>
        <p:spPr>
          <a:xfrm>
            <a:off x="181249" y="3664323"/>
            <a:ext cx="11368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simulations_batch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B26A1B-1206-3852-3062-6F90A1D63790}"/>
              </a:ext>
            </a:extLst>
          </p:cNvPr>
          <p:cNvSpPr txBox="1"/>
          <p:nvPr/>
        </p:nvSpPr>
        <p:spPr>
          <a:xfrm>
            <a:off x="2378957" y="1792702"/>
            <a:ext cx="193033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simulations_strong_700_branch1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DF530B4-A09A-B808-7440-18B3FC8FF6A4}"/>
              </a:ext>
            </a:extLst>
          </p:cNvPr>
          <p:cNvSpPr/>
          <p:nvPr/>
        </p:nvSpPr>
        <p:spPr>
          <a:xfrm>
            <a:off x="2722200" y="2430555"/>
            <a:ext cx="1243853" cy="47737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i="1" dirty="0"/>
              <a:t>done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4F268A-4687-381F-553C-7F196A26DB53}"/>
              </a:ext>
            </a:extLst>
          </p:cNvPr>
          <p:cNvSpPr txBox="1"/>
          <p:nvPr/>
        </p:nvSpPr>
        <p:spPr>
          <a:xfrm>
            <a:off x="2378957" y="2907925"/>
            <a:ext cx="193033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simulations_strong_700_branch2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53D64E3-CCCA-1027-ECB0-0A255B08F882}"/>
              </a:ext>
            </a:extLst>
          </p:cNvPr>
          <p:cNvSpPr txBox="1"/>
          <p:nvPr/>
        </p:nvSpPr>
        <p:spPr>
          <a:xfrm>
            <a:off x="2330815" y="4981326"/>
            <a:ext cx="2113438" cy="246221"/>
          </a:xfrm>
          <a:prstGeom prst="rect">
            <a:avLst/>
          </a:prstGeom>
          <a:noFill/>
        </p:spPr>
        <p:txBody>
          <a:bodyPr vert="horz" wrap="square" rtlCol="0" anchor="ctr">
            <a:spAutoFit/>
          </a:bodyPr>
          <a:lstStyle/>
          <a:p>
            <a:pPr algn="ctr"/>
            <a:r>
              <a:rPr lang="en-US" sz="1000" i="1" dirty="0"/>
              <a:t>…more scenarios and branches… 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A42A913-BA4B-2303-AE58-FEF26C36B905}"/>
              </a:ext>
            </a:extLst>
          </p:cNvPr>
          <p:cNvSpPr/>
          <p:nvPr/>
        </p:nvSpPr>
        <p:spPr>
          <a:xfrm>
            <a:off x="5282811" y="3079896"/>
            <a:ext cx="652182" cy="652183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i="1" dirty="0"/>
              <a:t>done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BCFF193-CAF5-CE4E-DF12-A3604F5AB064}"/>
              </a:ext>
            </a:extLst>
          </p:cNvPr>
          <p:cNvSpPr txBox="1"/>
          <p:nvPr/>
        </p:nvSpPr>
        <p:spPr>
          <a:xfrm>
            <a:off x="5197786" y="3728194"/>
            <a:ext cx="77938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simulations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88FF07E-496F-ABAB-DDBA-FAA5998CB87A}"/>
              </a:ext>
            </a:extLst>
          </p:cNvPr>
          <p:cNvSpPr/>
          <p:nvPr/>
        </p:nvSpPr>
        <p:spPr>
          <a:xfrm>
            <a:off x="6400781" y="3076011"/>
            <a:ext cx="652182" cy="65218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3F0BFF-10E4-BB46-26B9-2A22468E23E5}"/>
              </a:ext>
            </a:extLst>
          </p:cNvPr>
          <p:cNvSpPr txBox="1"/>
          <p:nvPr/>
        </p:nvSpPr>
        <p:spPr>
          <a:xfrm>
            <a:off x="6460613" y="3732078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results</a:t>
            </a:r>
          </a:p>
        </p:txBody>
      </p:sp>
      <p:cxnSp>
        <p:nvCxnSpPr>
          <p:cNvPr id="9" name="Curved Connector 8">
            <a:extLst>
              <a:ext uri="{FF2B5EF4-FFF2-40B4-BE49-F238E27FC236}">
                <a16:creationId xmlns:a16="http://schemas.microsoft.com/office/drawing/2014/main" id="{208514F2-3B66-365D-3F29-CA968D3603AF}"/>
              </a:ext>
            </a:extLst>
          </p:cNvPr>
          <p:cNvCxnSpPr>
            <a:stCxn id="2" idx="6"/>
            <a:endCxn id="3" idx="1"/>
          </p:cNvCxnSpPr>
          <p:nvPr/>
        </p:nvCxnSpPr>
        <p:spPr>
          <a:xfrm flipV="1">
            <a:off x="1075765" y="1562959"/>
            <a:ext cx="1646435" cy="1775273"/>
          </a:xfrm>
          <a:prstGeom prst="curvedConnector3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urved Connector 9">
            <a:extLst>
              <a:ext uri="{FF2B5EF4-FFF2-40B4-BE49-F238E27FC236}">
                <a16:creationId xmlns:a16="http://schemas.microsoft.com/office/drawing/2014/main" id="{E5B3A526-7BDA-9A8A-5DE8-D55756E5C4DA}"/>
              </a:ext>
            </a:extLst>
          </p:cNvPr>
          <p:cNvCxnSpPr>
            <a:cxnSpLocks/>
            <a:stCxn id="2" idx="6"/>
            <a:endCxn id="6" idx="1"/>
          </p:cNvCxnSpPr>
          <p:nvPr/>
        </p:nvCxnSpPr>
        <p:spPr>
          <a:xfrm flipV="1">
            <a:off x="1075765" y="2669240"/>
            <a:ext cx="1646435" cy="668992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urved Connector 21">
            <a:extLst>
              <a:ext uri="{FF2B5EF4-FFF2-40B4-BE49-F238E27FC236}">
                <a16:creationId xmlns:a16="http://schemas.microsoft.com/office/drawing/2014/main" id="{A467C2C1-C27A-DD0A-9943-00E1CDB7FC39}"/>
              </a:ext>
            </a:extLst>
          </p:cNvPr>
          <p:cNvCxnSpPr>
            <a:cxnSpLocks/>
            <a:stCxn id="2" idx="6"/>
            <a:endCxn id="12" idx="1"/>
          </p:cNvCxnSpPr>
          <p:nvPr/>
        </p:nvCxnSpPr>
        <p:spPr>
          <a:xfrm>
            <a:off x="1075765" y="3338232"/>
            <a:ext cx="1255050" cy="1766205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urved Connector 25">
            <a:extLst>
              <a:ext uri="{FF2B5EF4-FFF2-40B4-BE49-F238E27FC236}">
                <a16:creationId xmlns:a16="http://schemas.microsoft.com/office/drawing/2014/main" id="{23663882-B682-9495-C1CE-D2D90D720A18}"/>
              </a:ext>
            </a:extLst>
          </p:cNvPr>
          <p:cNvCxnSpPr>
            <a:cxnSpLocks/>
            <a:stCxn id="12" idx="3"/>
            <a:endCxn id="13" idx="2"/>
          </p:cNvCxnSpPr>
          <p:nvPr/>
        </p:nvCxnSpPr>
        <p:spPr>
          <a:xfrm flipV="1">
            <a:off x="4444253" y="3405988"/>
            <a:ext cx="838558" cy="1698449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urved Connector 28">
            <a:extLst>
              <a:ext uri="{FF2B5EF4-FFF2-40B4-BE49-F238E27FC236}">
                <a16:creationId xmlns:a16="http://schemas.microsoft.com/office/drawing/2014/main" id="{577F7188-BEE7-B9DD-0F92-9B45EEF729C3}"/>
              </a:ext>
            </a:extLst>
          </p:cNvPr>
          <p:cNvCxnSpPr>
            <a:cxnSpLocks/>
            <a:stCxn id="13" idx="6"/>
            <a:endCxn id="15" idx="2"/>
          </p:cNvCxnSpPr>
          <p:nvPr/>
        </p:nvCxnSpPr>
        <p:spPr>
          <a:xfrm flipV="1">
            <a:off x="5934993" y="3402103"/>
            <a:ext cx="465788" cy="3885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urved Connector 36">
            <a:extLst>
              <a:ext uri="{FF2B5EF4-FFF2-40B4-BE49-F238E27FC236}">
                <a16:creationId xmlns:a16="http://schemas.microsoft.com/office/drawing/2014/main" id="{F23082B1-DC86-DFF3-16BD-1C1FCD39A9A4}"/>
              </a:ext>
            </a:extLst>
          </p:cNvPr>
          <p:cNvCxnSpPr>
            <a:cxnSpLocks/>
            <a:stCxn id="3" idx="3"/>
            <a:endCxn id="13" idx="2"/>
          </p:cNvCxnSpPr>
          <p:nvPr/>
        </p:nvCxnSpPr>
        <p:spPr>
          <a:xfrm>
            <a:off x="3966053" y="1562959"/>
            <a:ext cx="1316758" cy="1843029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urved Connector 39">
            <a:extLst>
              <a:ext uri="{FF2B5EF4-FFF2-40B4-BE49-F238E27FC236}">
                <a16:creationId xmlns:a16="http://schemas.microsoft.com/office/drawing/2014/main" id="{7CA94F30-90FC-8F71-0DD6-533554189704}"/>
              </a:ext>
            </a:extLst>
          </p:cNvPr>
          <p:cNvCxnSpPr>
            <a:cxnSpLocks/>
            <a:stCxn id="6" idx="3"/>
            <a:endCxn id="13" idx="2"/>
          </p:cNvCxnSpPr>
          <p:nvPr/>
        </p:nvCxnSpPr>
        <p:spPr>
          <a:xfrm>
            <a:off x="3966053" y="2669240"/>
            <a:ext cx="1316758" cy="736748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045FA371-6A81-613C-6D82-8C61B9BAD79E}"/>
              </a:ext>
            </a:extLst>
          </p:cNvPr>
          <p:cNvSpPr/>
          <p:nvPr/>
        </p:nvSpPr>
        <p:spPr>
          <a:xfrm>
            <a:off x="2727116" y="3637075"/>
            <a:ext cx="1243853" cy="47737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i="1" dirty="0"/>
              <a:t>done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7AA7FE0-C4EB-6A7E-6C98-4681DCCF79C6}"/>
              </a:ext>
            </a:extLst>
          </p:cNvPr>
          <p:cNvSpPr txBox="1"/>
          <p:nvPr/>
        </p:nvSpPr>
        <p:spPr>
          <a:xfrm>
            <a:off x="2458759" y="4098500"/>
            <a:ext cx="193033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simulations_strong_700_branch3</a:t>
            </a:r>
          </a:p>
        </p:txBody>
      </p:sp>
      <p:cxnSp>
        <p:nvCxnSpPr>
          <p:cNvPr id="49" name="Curved Connector 48">
            <a:extLst>
              <a:ext uri="{FF2B5EF4-FFF2-40B4-BE49-F238E27FC236}">
                <a16:creationId xmlns:a16="http://schemas.microsoft.com/office/drawing/2014/main" id="{A090B67C-7FE3-2253-1153-7743BD1977D6}"/>
              </a:ext>
            </a:extLst>
          </p:cNvPr>
          <p:cNvCxnSpPr>
            <a:cxnSpLocks/>
            <a:stCxn id="2" idx="6"/>
            <a:endCxn id="45" idx="1"/>
          </p:cNvCxnSpPr>
          <p:nvPr/>
        </p:nvCxnSpPr>
        <p:spPr>
          <a:xfrm>
            <a:off x="1075765" y="3338232"/>
            <a:ext cx="1651351" cy="537528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urved Connector 51">
            <a:extLst>
              <a:ext uri="{FF2B5EF4-FFF2-40B4-BE49-F238E27FC236}">
                <a16:creationId xmlns:a16="http://schemas.microsoft.com/office/drawing/2014/main" id="{307C7489-800C-0B8C-D177-57194CB91A15}"/>
              </a:ext>
            </a:extLst>
          </p:cNvPr>
          <p:cNvCxnSpPr>
            <a:cxnSpLocks/>
            <a:stCxn id="45" idx="3"/>
            <a:endCxn id="13" idx="2"/>
          </p:cNvCxnSpPr>
          <p:nvPr/>
        </p:nvCxnSpPr>
        <p:spPr>
          <a:xfrm flipV="1">
            <a:off x="3970969" y="3405988"/>
            <a:ext cx="1311842" cy="469772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C2D2FCF-C002-AA21-AF27-F9F67A6100E2}"/>
              </a:ext>
            </a:extLst>
          </p:cNvPr>
          <p:cNvSpPr txBox="1"/>
          <p:nvPr/>
        </p:nvSpPr>
        <p:spPr>
          <a:xfrm>
            <a:off x="6432560" y="3278991"/>
            <a:ext cx="5886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i="1" dirty="0">
                <a:solidFill>
                  <a:schemeClr val="bg1"/>
                </a:solidFill>
              </a:rPr>
              <a:t>running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AEF7565-9CBD-B559-5801-4CA81AA88CB3}"/>
              </a:ext>
            </a:extLst>
          </p:cNvPr>
          <p:cNvSpPr/>
          <p:nvPr/>
        </p:nvSpPr>
        <p:spPr>
          <a:xfrm>
            <a:off x="92785" y="1128314"/>
            <a:ext cx="8473314" cy="429956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8173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513C7568-B719-26D4-9EC4-C200973BACB7}"/>
              </a:ext>
            </a:extLst>
          </p:cNvPr>
          <p:cNvSpPr/>
          <p:nvPr/>
        </p:nvSpPr>
        <p:spPr>
          <a:xfrm>
            <a:off x="423583" y="3012140"/>
            <a:ext cx="652182" cy="652183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i="1" dirty="0"/>
              <a:t>done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7D8FCE5-F975-0C24-4967-FDC89E2FF5C7}"/>
              </a:ext>
            </a:extLst>
          </p:cNvPr>
          <p:cNvSpPr/>
          <p:nvPr/>
        </p:nvSpPr>
        <p:spPr>
          <a:xfrm>
            <a:off x="2722200" y="1324274"/>
            <a:ext cx="1243853" cy="47737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i="1" dirty="0"/>
              <a:t>done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C62765-9F52-7B9C-3C17-751BCD64E333}"/>
              </a:ext>
            </a:extLst>
          </p:cNvPr>
          <p:cNvSpPr txBox="1"/>
          <p:nvPr/>
        </p:nvSpPr>
        <p:spPr>
          <a:xfrm>
            <a:off x="181249" y="3664323"/>
            <a:ext cx="11368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simulations_batch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B26A1B-1206-3852-3062-6F90A1D63790}"/>
              </a:ext>
            </a:extLst>
          </p:cNvPr>
          <p:cNvSpPr txBox="1"/>
          <p:nvPr/>
        </p:nvSpPr>
        <p:spPr>
          <a:xfrm>
            <a:off x="2378957" y="1792702"/>
            <a:ext cx="193033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simulations_strong_700_branch1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DF530B4-A09A-B808-7440-18B3FC8FF6A4}"/>
              </a:ext>
            </a:extLst>
          </p:cNvPr>
          <p:cNvSpPr/>
          <p:nvPr/>
        </p:nvSpPr>
        <p:spPr>
          <a:xfrm>
            <a:off x="2722200" y="2430555"/>
            <a:ext cx="1243853" cy="47737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i="1" dirty="0"/>
              <a:t>done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4F268A-4687-381F-553C-7F196A26DB53}"/>
              </a:ext>
            </a:extLst>
          </p:cNvPr>
          <p:cNvSpPr txBox="1"/>
          <p:nvPr/>
        </p:nvSpPr>
        <p:spPr>
          <a:xfrm>
            <a:off x="2378957" y="2907925"/>
            <a:ext cx="193033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simulations_strong_700_branch2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53D64E3-CCCA-1027-ECB0-0A255B08F882}"/>
              </a:ext>
            </a:extLst>
          </p:cNvPr>
          <p:cNvSpPr txBox="1"/>
          <p:nvPr/>
        </p:nvSpPr>
        <p:spPr>
          <a:xfrm>
            <a:off x="2330815" y="4981326"/>
            <a:ext cx="2113438" cy="246221"/>
          </a:xfrm>
          <a:prstGeom prst="rect">
            <a:avLst/>
          </a:prstGeom>
          <a:noFill/>
        </p:spPr>
        <p:txBody>
          <a:bodyPr vert="horz" wrap="square" rtlCol="0" anchor="ctr">
            <a:spAutoFit/>
          </a:bodyPr>
          <a:lstStyle/>
          <a:p>
            <a:pPr algn="ctr"/>
            <a:r>
              <a:rPr lang="en-US" sz="1000" i="1" dirty="0"/>
              <a:t>…more scenarios and branches… 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A42A913-BA4B-2303-AE58-FEF26C36B905}"/>
              </a:ext>
            </a:extLst>
          </p:cNvPr>
          <p:cNvSpPr/>
          <p:nvPr/>
        </p:nvSpPr>
        <p:spPr>
          <a:xfrm>
            <a:off x="5282811" y="3079896"/>
            <a:ext cx="652182" cy="652183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i="1" dirty="0"/>
              <a:t>done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BCFF193-CAF5-CE4E-DF12-A3604F5AB064}"/>
              </a:ext>
            </a:extLst>
          </p:cNvPr>
          <p:cNvSpPr txBox="1"/>
          <p:nvPr/>
        </p:nvSpPr>
        <p:spPr>
          <a:xfrm>
            <a:off x="5197786" y="3728194"/>
            <a:ext cx="77938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simulations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88FF07E-496F-ABAB-DDBA-FAA5998CB87A}"/>
              </a:ext>
            </a:extLst>
          </p:cNvPr>
          <p:cNvSpPr/>
          <p:nvPr/>
        </p:nvSpPr>
        <p:spPr>
          <a:xfrm>
            <a:off x="6400781" y="3076011"/>
            <a:ext cx="652182" cy="652183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i="1" dirty="0"/>
              <a:t>done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3F0BFF-10E4-BB46-26B9-2A22468E23E5}"/>
              </a:ext>
            </a:extLst>
          </p:cNvPr>
          <p:cNvSpPr txBox="1"/>
          <p:nvPr/>
        </p:nvSpPr>
        <p:spPr>
          <a:xfrm>
            <a:off x="6460613" y="3732078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results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DC38B3B-7F04-4FA4-1CAB-7FF5FBF3E277}"/>
              </a:ext>
            </a:extLst>
          </p:cNvPr>
          <p:cNvSpPr/>
          <p:nvPr/>
        </p:nvSpPr>
        <p:spPr>
          <a:xfrm>
            <a:off x="7517331" y="3076011"/>
            <a:ext cx="652182" cy="65218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FF03983-6E19-A5C6-6E95-F47492B17E3D}"/>
              </a:ext>
            </a:extLst>
          </p:cNvPr>
          <p:cNvSpPr txBox="1"/>
          <p:nvPr/>
        </p:nvSpPr>
        <p:spPr>
          <a:xfrm>
            <a:off x="7586599" y="3732079"/>
            <a:ext cx="5164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report</a:t>
            </a:r>
          </a:p>
        </p:txBody>
      </p:sp>
      <p:cxnSp>
        <p:nvCxnSpPr>
          <p:cNvPr id="9" name="Curved Connector 8">
            <a:extLst>
              <a:ext uri="{FF2B5EF4-FFF2-40B4-BE49-F238E27FC236}">
                <a16:creationId xmlns:a16="http://schemas.microsoft.com/office/drawing/2014/main" id="{208514F2-3B66-365D-3F29-CA968D3603AF}"/>
              </a:ext>
            </a:extLst>
          </p:cNvPr>
          <p:cNvCxnSpPr>
            <a:stCxn id="2" idx="6"/>
            <a:endCxn id="3" idx="1"/>
          </p:cNvCxnSpPr>
          <p:nvPr/>
        </p:nvCxnSpPr>
        <p:spPr>
          <a:xfrm flipV="1">
            <a:off x="1075765" y="1562959"/>
            <a:ext cx="1646435" cy="1775273"/>
          </a:xfrm>
          <a:prstGeom prst="curvedConnector3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urved Connector 9">
            <a:extLst>
              <a:ext uri="{FF2B5EF4-FFF2-40B4-BE49-F238E27FC236}">
                <a16:creationId xmlns:a16="http://schemas.microsoft.com/office/drawing/2014/main" id="{E5B3A526-7BDA-9A8A-5DE8-D55756E5C4DA}"/>
              </a:ext>
            </a:extLst>
          </p:cNvPr>
          <p:cNvCxnSpPr>
            <a:cxnSpLocks/>
            <a:stCxn id="2" idx="6"/>
            <a:endCxn id="6" idx="1"/>
          </p:cNvCxnSpPr>
          <p:nvPr/>
        </p:nvCxnSpPr>
        <p:spPr>
          <a:xfrm flipV="1">
            <a:off x="1075765" y="2669240"/>
            <a:ext cx="1646435" cy="668992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urved Connector 21">
            <a:extLst>
              <a:ext uri="{FF2B5EF4-FFF2-40B4-BE49-F238E27FC236}">
                <a16:creationId xmlns:a16="http://schemas.microsoft.com/office/drawing/2014/main" id="{A467C2C1-C27A-DD0A-9943-00E1CDB7FC39}"/>
              </a:ext>
            </a:extLst>
          </p:cNvPr>
          <p:cNvCxnSpPr>
            <a:cxnSpLocks/>
            <a:stCxn id="2" idx="6"/>
            <a:endCxn id="12" idx="1"/>
          </p:cNvCxnSpPr>
          <p:nvPr/>
        </p:nvCxnSpPr>
        <p:spPr>
          <a:xfrm>
            <a:off x="1075765" y="3338232"/>
            <a:ext cx="1255050" cy="1766205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urved Connector 25">
            <a:extLst>
              <a:ext uri="{FF2B5EF4-FFF2-40B4-BE49-F238E27FC236}">
                <a16:creationId xmlns:a16="http://schemas.microsoft.com/office/drawing/2014/main" id="{23663882-B682-9495-C1CE-D2D90D720A18}"/>
              </a:ext>
            </a:extLst>
          </p:cNvPr>
          <p:cNvCxnSpPr>
            <a:cxnSpLocks/>
            <a:stCxn id="12" idx="3"/>
            <a:endCxn id="13" idx="2"/>
          </p:cNvCxnSpPr>
          <p:nvPr/>
        </p:nvCxnSpPr>
        <p:spPr>
          <a:xfrm flipV="1">
            <a:off x="4444253" y="3405988"/>
            <a:ext cx="838558" cy="1698449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urved Connector 28">
            <a:extLst>
              <a:ext uri="{FF2B5EF4-FFF2-40B4-BE49-F238E27FC236}">
                <a16:creationId xmlns:a16="http://schemas.microsoft.com/office/drawing/2014/main" id="{577F7188-BEE7-B9DD-0F92-9B45EEF729C3}"/>
              </a:ext>
            </a:extLst>
          </p:cNvPr>
          <p:cNvCxnSpPr>
            <a:cxnSpLocks/>
            <a:stCxn id="13" idx="6"/>
            <a:endCxn id="15" idx="2"/>
          </p:cNvCxnSpPr>
          <p:nvPr/>
        </p:nvCxnSpPr>
        <p:spPr>
          <a:xfrm flipV="1">
            <a:off x="5934993" y="3402103"/>
            <a:ext cx="465788" cy="3885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urved Connector 32">
            <a:extLst>
              <a:ext uri="{FF2B5EF4-FFF2-40B4-BE49-F238E27FC236}">
                <a16:creationId xmlns:a16="http://schemas.microsoft.com/office/drawing/2014/main" id="{649EEBBD-AD98-1379-B342-CA30C98247C3}"/>
              </a:ext>
            </a:extLst>
          </p:cNvPr>
          <p:cNvCxnSpPr>
            <a:cxnSpLocks/>
            <a:stCxn id="15" idx="6"/>
            <a:endCxn id="17" idx="2"/>
          </p:cNvCxnSpPr>
          <p:nvPr/>
        </p:nvCxnSpPr>
        <p:spPr>
          <a:xfrm>
            <a:off x="7052963" y="3402103"/>
            <a:ext cx="464368" cy="12700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urved Connector 36">
            <a:extLst>
              <a:ext uri="{FF2B5EF4-FFF2-40B4-BE49-F238E27FC236}">
                <a16:creationId xmlns:a16="http://schemas.microsoft.com/office/drawing/2014/main" id="{F23082B1-DC86-DFF3-16BD-1C1FCD39A9A4}"/>
              </a:ext>
            </a:extLst>
          </p:cNvPr>
          <p:cNvCxnSpPr>
            <a:cxnSpLocks/>
            <a:stCxn id="3" idx="3"/>
            <a:endCxn id="13" idx="2"/>
          </p:cNvCxnSpPr>
          <p:nvPr/>
        </p:nvCxnSpPr>
        <p:spPr>
          <a:xfrm>
            <a:off x="3966053" y="1562959"/>
            <a:ext cx="1316758" cy="1843029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urved Connector 39">
            <a:extLst>
              <a:ext uri="{FF2B5EF4-FFF2-40B4-BE49-F238E27FC236}">
                <a16:creationId xmlns:a16="http://schemas.microsoft.com/office/drawing/2014/main" id="{7CA94F30-90FC-8F71-0DD6-533554189704}"/>
              </a:ext>
            </a:extLst>
          </p:cNvPr>
          <p:cNvCxnSpPr>
            <a:cxnSpLocks/>
            <a:stCxn id="6" idx="3"/>
            <a:endCxn id="13" idx="2"/>
          </p:cNvCxnSpPr>
          <p:nvPr/>
        </p:nvCxnSpPr>
        <p:spPr>
          <a:xfrm>
            <a:off x="3966053" y="2669240"/>
            <a:ext cx="1316758" cy="736748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045FA371-6A81-613C-6D82-8C61B9BAD79E}"/>
              </a:ext>
            </a:extLst>
          </p:cNvPr>
          <p:cNvSpPr/>
          <p:nvPr/>
        </p:nvSpPr>
        <p:spPr>
          <a:xfrm>
            <a:off x="2727116" y="3637075"/>
            <a:ext cx="1243853" cy="47737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i="1" dirty="0"/>
              <a:t>done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7AA7FE0-C4EB-6A7E-6C98-4681DCCF79C6}"/>
              </a:ext>
            </a:extLst>
          </p:cNvPr>
          <p:cNvSpPr txBox="1"/>
          <p:nvPr/>
        </p:nvSpPr>
        <p:spPr>
          <a:xfrm>
            <a:off x="2458759" y="4098500"/>
            <a:ext cx="193033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simulations_strong_700_branch3</a:t>
            </a:r>
          </a:p>
        </p:txBody>
      </p:sp>
      <p:cxnSp>
        <p:nvCxnSpPr>
          <p:cNvPr id="49" name="Curved Connector 48">
            <a:extLst>
              <a:ext uri="{FF2B5EF4-FFF2-40B4-BE49-F238E27FC236}">
                <a16:creationId xmlns:a16="http://schemas.microsoft.com/office/drawing/2014/main" id="{A090B67C-7FE3-2253-1153-7743BD1977D6}"/>
              </a:ext>
            </a:extLst>
          </p:cNvPr>
          <p:cNvCxnSpPr>
            <a:cxnSpLocks/>
            <a:stCxn id="2" idx="6"/>
            <a:endCxn id="45" idx="1"/>
          </p:cNvCxnSpPr>
          <p:nvPr/>
        </p:nvCxnSpPr>
        <p:spPr>
          <a:xfrm>
            <a:off x="1075765" y="3338232"/>
            <a:ext cx="1651351" cy="537528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urved Connector 51">
            <a:extLst>
              <a:ext uri="{FF2B5EF4-FFF2-40B4-BE49-F238E27FC236}">
                <a16:creationId xmlns:a16="http://schemas.microsoft.com/office/drawing/2014/main" id="{307C7489-800C-0B8C-D177-57194CB91A15}"/>
              </a:ext>
            </a:extLst>
          </p:cNvPr>
          <p:cNvCxnSpPr>
            <a:cxnSpLocks/>
            <a:stCxn id="45" idx="3"/>
            <a:endCxn id="13" idx="2"/>
          </p:cNvCxnSpPr>
          <p:nvPr/>
        </p:nvCxnSpPr>
        <p:spPr>
          <a:xfrm flipV="1">
            <a:off x="3970969" y="3405988"/>
            <a:ext cx="1311842" cy="469772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CFC8D32-CD54-44C6-FCB1-9AD7E8375899}"/>
              </a:ext>
            </a:extLst>
          </p:cNvPr>
          <p:cNvSpPr txBox="1"/>
          <p:nvPr/>
        </p:nvSpPr>
        <p:spPr>
          <a:xfrm>
            <a:off x="7569282" y="3278991"/>
            <a:ext cx="5886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i="1" dirty="0">
                <a:solidFill>
                  <a:schemeClr val="bg1"/>
                </a:solidFill>
              </a:rPr>
              <a:t>running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E456BFB-93B3-41DA-97AD-7D41614349F3}"/>
              </a:ext>
            </a:extLst>
          </p:cNvPr>
          <p:cNvSpPr/>
          <p:nvPr/>
        </p:nvSpPr>
        <p:spPr>
          <a:xfrm>
            <a:off x="92785" y="1128314"/>
            <a:ext cx="8473314" cy="429956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3026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513C7568-B719-26D4-9EC4-C200973BACB7}"/>
              </a:ext>
            </a:extLst>
          </p:cNvPr>
          <p:cNvSpPr/>
          <p:nvPr/>
        </p:nvSpPr>
        <p:spPr>
          <a:xfrm>
            <a:off x="423583" y="3012140"/>
            <a:ext cx="652182" cy="652183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i="1" dirty="0"/>
              <a:t>done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7D8FCE5-F975-0C24-4967-FDC89E2FF5C7}"/>
              </a:ext>
            </a:extLst>
          </p:cNvPr>
          <p:cNvSpPr/>
          <p:nvPr/>
        </p:nvSpPr>
        <p:spPr>
          <a:xfrm>
            <a:off x="2722200" y="1324274"/>
            <a:ext cx="1243853" cy="47737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i="1" dirty="0"/>
              <a:t>done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C62765-9F52-7B9C-3C17-751BCD64E333}"/>
              </a:ext>
            </a:extLst>
          </p:cNvPr>
          <p:cNvSpPr txBox="1"/>
          <p:nvPr/>
        </p:nvSpPr>
        <p:spPr>
          <a:xfrm>
            <a:off x="181249" y="3664323"/>
            <a:ext cx="11368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simulations_batch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B26A1B-1206-3852-3062-6F90A1D63790}"/>
              </a:ext>
            </a:extLst>
          </p:cNvPr>
          <p:cNvSpPr txBox="1"/>
          <p:nvPr/>
        </p:nvSpPr>
        <p:spPr>
          <a:xfrm>
            <a:off x="2378957" y="1792702"/>
            <a:ext cx="193033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simulations_strong_700_branch1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DF530B4-A09A-B808-7440-18B3FC8FF6A4}"/>
              </a:ext>
            </a:extLst>
          </p:cNvPr>
          <p:cNvSpPr/>
          <p:nvPr/>
        </p:nvSpPr>
        <p:spPr>
          <a:xfrm>
            <a:off x="2722200" y="2430555"/>
            <a:ext cx="1243853" cy="47737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i="1" dirty="0"/>
              <a:t>done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4F268A-4687-381F-553C-7F196A26DB53}"/>
              </a:ext>
            </a:extLst>
          </p:cNvPr>
          <p:cNvSpPr txBox="1"/>
          <p:nvPr/>
        </p:nvSpPr>
        <p:spPr>
          <a:xfrm>
            <a:off x="2378957" y="2907925"/>
            <a:ext cx="193033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simulations_strong_700_branch2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53D64E3-CCCA-1027-ECB0-0A255B08F882}"/>
              </a:ext>
            </a:extLst>
          </p:cNvPr>
          <p:cNvSpPr txBox="1"/>
          <p:nvPr/>
        </p:nvSpPr>
        <p:spPr>
          <a:xfrm>
            <a:off x="2330815" y="4981326"/>
            <a:ext cx="2113438" cy="246221"/>
          </a:xfrm>
          <a:prstGeom prst="rect">
            <a:avLst/>
          </a:prstGeom>
          <a:noFill/>
        </p:spPr>
        <p:txBody>
          <a:bodyPr vert="horz" wrap="square" rtlCol="0" anchor="ctr">
            <a:spAutoFit/>
          </a:bodyPr>
          <a:lstStyle/>
          <a:p>
            <a:pPr algn="ctr"/>
            <a:r>
              <a:rPr lang="en-US" sz="1000" i="1" dirty="0"/>
              <a:t>…more scenarios and branches… 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A42A913-BA4B-2303-AE58-FEF26C36B905}"/>
              </a:ext>
            </a:extLst>
          </p:cNvPr>
          <p:cNvSpPr/>
          <p:nvPr/>
        </p:nvSpPr>
        <p:spPr>
          <a:xfrm>
            <a:off x="5282811" y="3079896"/>
            <a:ext cx="652182" cy="652183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i="1" dirty="0"/>
              <a:t>done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BCFF193-CAF5-CE4E-DF12-A3604F5AB064}"/>
              </a:ext>
            </a:extLst>
          </p:cNvPr>
          <p:cNvSpPr txBox="1"/>
          <p:nvPr/>
        </p:nvSpPr>
        <p:spPr>
          <a:xfrm>
            <a:off x="5197786" y="3728194"/>
            <a:ext cx="77938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simulations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88FF07E-496F-ABAB-DDBA-FAA5998CB87A}"/>
              </a:ext>
            </a:extLst>
          </p:cNvPr>
          <p:cNvSpPr/>
          <p:nvPr/>
        </p:nvSpPr>
        <p:spPr>
          <a:xfrm>
            <a:off x="6400781" y="3076011"/>
            <a:ext cx="652182" cy="652183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i="1" dirty="0"/>
              <a:t>done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3F0BFF-10E4-BB46-26B9-2A22468E23E5}"/>
              </a:ext>
            </a:extLst>
          </p:cNvPr>
          <p:cNvSpPr txBox="1"/>
          <p:nvPr/>
        </p:nvSpPr>
        <p:spPr>
          <a:xfrm>
            <a:off x="6460613" y="3732078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results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DC38B3B-7F04-4FA4-1CAB-7FF5FBF3E277}"/>
              </a:ext>
            </a:extLst>
          </p:cNvPr>
          <p:cNvSpPr/>
          <p:nvPr/>
        </p:nvSpPr>
        <p:spPr>
          <a:xfrm>
            <a:off x="7517331" y="3076011"/>
            <a:ext cx="652182" cy="652183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i="1" dirty="0"/>
              <a:t>done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FF03983-6E19-A5C6-6E95-F47492B17E3D}"/>
              </a:ext>
            </a:extLst>
          </p:cNvPr>
          <p:cNvSpPr txBox="1"/>
          <p:nvPr/>
        </p:nvSpPr>
        <p:spPr>
          <a:xfrm>
            <a:off x="7586599" y="3732079"/>
            <a:ext cx="5164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report</a:t>
            </a:r>
          </a:p>
        </p:txBody>
      </p:sp>
      <p:cxnSp>
        <p:nvCxnSpPr>
          <p:cNvPr id="9" name="Curved Connector 8">
            <a:extLst>
              <a:ext uri="{FF2B5EF4-FFF2-40B4-BE49-F238E27FC236}">
                <a16:creationId xmlns:a16="http://schemas.microsoft.com/office/drawing/2014/main" id="{208514F2-3B66-365D-3F29-CA968D3603AF}"/>
              </a:ext>
            </a:extLst>
          </p:cNvPr>
          <p:cNvCxnSpPr>
            <a:stCxn id="2" idx="6"/>
            <a:endCxn id="3" idx="1"/>
          </p:cNvCxnSpPr>
          <p:nvPr/>
        </p:nvCxnSpPr>
        <p:spPr>
          <a:xfrm flipV="1">
            <a:off x="1075765" y="1562959"/>
            <a:ext cx="1646435" cy="1775273"/>
          </a:xfrm>
          <a:prstGeom prst="curvedConnector3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urved Connector 9">
            <a:extLst>
              <a:ext uri="{FF2B5EF4-FFF2-40B4-BE49-F238E27FC236}">
                <a16:creationId xmlns:a16="http://schemas.microsoft.com/office/drawing/2014/main" id="{E5B3A526-7BDA-9A8A-5DE8-D55756E5C4DA}"/>
              </a:ext>
            </a:extLst>
          </p:cNvPr>
          <p:cNvCxnSpPr>
            <a:cxnSpLocks/>
            <a:stCxn id="2" idx="6"/>
            <a:endCxn id="6" idx="1"/>
          </p:cNvCxnSpPr>
          <p:nvPr/>
        </p:nvCxnSpPr>
        <p:spPr>
          <a:xfrm flipV="1">
            <a:off x="1075765" y="2669240"/>
            <a:ext cx="1646435" cy="668992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urved Connector 21">
            <a:extLst>
              <a:ext uri="{FF2B5EF4-FFF2-40B4-BE49-F238E27FC236}">
                <a16:creationId xmlns:a16="http://schemas.microsoft.com/office/drawing/2014/main" id="{A467C2C1-C27A-DD0A-9943-00E1CDB7FC39}"/>
              </a:ext>
            </a:extLst>
          </p:cNvPr>
          <p:cNvCxnSpPr>
            <a:cxnSpLocks/>
            <a:stCxn id="2" idx="6"/>
            <a:endCxn id="12" idx="1"/>
          </p:cNvCxnSpPr>
          <p:nvPr/>
        </p:nvCxnSpPr>
        <p:spPr>
          <a:xfrm>
            <a:off x="1075765" y="3338232"/>
            <a:ext cx="1255050" cy="1766205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urved Connector 25">
            <a:extLst>
              <a:ext uri="{FF2B5EF4-FFF2-40B4-BE49-F238E27FC236}">
                <a16:creationId xmlns:a16="http://schemas.microsoft.com/office/drawing/2014/main" id="{23663882-B682-9495-C1CE-D2D90D720A18}"/>
              </a:ext>
            </a:extLst>
          </p:cNvPr>
          <p:cNvCxnSpPr>
            <a:cxnSpLocks/>
            <a:stCxn id="12" idx="3"/>
            <a:endCxn id="13" idx="2"/>
          </p:cNvCxnSpPr>
          <p:nvPr/>
        </p:nvCxnSpPr>
        <p:spPr>
          <a:xfrm flipV="1">
            <a:off x="4444253" y="3405988"/>
            <a:ext cx="838558" cy="1698449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urved Connector 28">
            <a:extLst>
              <a:ext uri="{FF2B5EF4-FFF2-40B4-BE49-F238E27FC236}">
                <a16:creationId xmlns:a16="http://schemas.microsoft.com/office/drawing/2014/main" id="{577F7188-BEE7-B9DD-0F92-9B45EEF729C3}"/>
              </a:ext>
            </a:extLst>
          </p:cNvPr>
          <p:cNvCxnSpPr>
            <a:cxnSpLocks/>
            <a:stCxn id="13" idx="6"/>
            <a:endCxn id="15" idx="2"/>
          </p:cNvCxnSpPr>
          <p:nvPr/>
        </p:nvCxnSpPr>
        <p:spPr>
          <a:xfrm flipV="1">
            <a:off x="5934993" y="3402103"/>
            <a:ext cx="465788" cy="3885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urved Connector 32">
            <a:extLst>
              <a:ext uri="{FF2B5EF4-FFF2-40B4-BE49-F238E27FC236}">
                <a16:creationId xmlns:a16="http://schemas.microsoft.com/office/drawing/2014/main" id="{649EEBBD-AD98-1379-B342-CA30C98247C3}"/>
              </a:ext>
            </a:extLst>
          </p:cNvPr>
          <p:cNvCxnSpPr>
            <a:cxnSpLocks/>
            <a:stCxn id="15" idx="6"/>
            <a:endCxn id="17" idx="2"/>
          </p:cNvCxnSpPr>
          <p:nvPr/>
        </p:nvCxnSpPr>
        <p:spPr>
          <a:xfrm>
            <a:off x="7052963" y="3402103"/>
            <a:ext cx="464368" cy="12700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urved Connector 36">
            <a:extLst>
              <a:ext uri="{FF2B5EF4-FFF2-40B4-BE49-F238E27FC236}">
                <a16:creationId xmlns:a16="http://schemas.microsoft.com/office/drawing/2014/main" id="{F23082B1-DC86-DFF3-16BD-1C1FCD39A9A4}"/>
              </a:ext>
            </a:extLst>
          </p:cNvPr>
          <p:cNvCxnSpPr>
            <a:cxnSpLocks/>
            <a:stCxn id="3" idx="3"/>
            <a:endCxn id="13" idx="2"/>
          </p:cNvCxnSpPr>
          <p:nvPr/>
        </p:nvCxnSpPr>
        <p:spPr>
          <a:xfrm>
            <a:off x="3966053" y="1562959"/>
            <a:ext cx="1316758" cy="1843029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urved Connector 39">
            <a:extLst>
              <a:ext uri="{FF2B5EF4-FFF2-40B4-BE49-F238E27FC236}">
                <a16:creationId xmlns:a16="http://schemas.microsoft.com/office/drawing/2014/main" id="{7CA94F30-90FC-8F71-0DD6-533554189704}"/>
              </a:ext>
            </a:extLst>
          </p:cNvPr>
          <p:cNvCxnSpPr>
            <a:cxnSpLocks/>
            <a:stCxn id="6" idx="3"/>
            <a:endCxn id="13" idx="2"/>
          </p:cNvCxnSpPr>
          <p:nvPr/>
        </p:nvCxnSpPr>
        <p:spPr>
          <a:xfrm>
            <a:off x="3966053" y="2669240"/>
            <a:ext cx="1316758" cy="736748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045FA371-6A81-613C-6D82-8C61B9BAD79E}"/>
              </a:ext>
            </a:extLst>
          </p:cNvPr>
          <p:cNvSpPr/>
          <p:nvPr/>
        </p:nvSpPr>
        <p:spPr>
          <a:xfrm>
            <a:off x="2727116" y="3637075"/>
            <a:ext cx="1243853" cy="47737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i="1" dirty="0"/>
              <a:t>done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7AA7FE0-C4EB-6A7E-6C98-4681DCCF79C6}"/>
              </a:ext>
            </a:extLst>
          </p:cNvPr>
          <p:cNvSpPr txBox="1"/>
          <p:nvPr/>
        </p:nvSpPr>
        <p:spPr>
          <a:xfrm>
            <a:off x="2458759" y="4098500"/>
            <a:ext cx="193033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simulations_strong_700_branch3</a:t>
            </a:r>
          </a:p>
        </p:txBody>
      </p:sp>
      <p:cxnSp>
        <p:nvCxnSpPr>
          <p:cNvPr id="49" name="Curved Connector 48">
            <a:extLst>
              <a:ext uri="{FF2B5EF4-FFF2-40B4-BE49-F238E27FC236}">
                <a16:creationId xmlns:a16="http://schemas.microsoft.com/office/drawing/2014/main" id="{A090B67C-7FE3-2253-1153-7743BD1977D6}"/>
              </a:ext>
            </a:extLst>
          </p:cNvPr>
          <p:cNvCxnSpPr>
            <a:cxnSpLocks/>
            <a:stCxn id="2" idx="6"/>
            <a:endCxn id="45" idx="1"/>
          </p:cNvCxnSpPr>
          <p:nvPr/>
        </p:nvCxnSpPr>
        <p:spPr>
          <a:xfrm>
            <a:off x="1075765" y="3338232"/>
            <a:ext cx="1651351" cy="537528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urved Connector 51">
            <a:extLst>
              <a:ext uri="{FF2B5EF4-FFF2-40B4-BE49-F238E27FC236}">
                <a16:creationId xmlns:a16="http://schemas.microsoft.com/office/drawing/2014/main" id="{307C7489-800C-0B8C-D177-57194CB91A15}"/>
              </a:ext>
            </a:extLst>
          </p:cNvPr>
          <p:cNvCxnSpPr>
            <a:cxnSpLocks/>
            <a:stCxn id="45" idx="3"/>
            <a:endCxn id="13" idx="2"/>
          </p:cNvCxnSpPr>
          <p:nvPr/>
        </p:nvCxnSpPr>
        <p:spPr>
          <a:xfrm flipV="1">
            <a:off x="3970969" y="3405988"/>
            <a:ext cx="1311842" cy="469772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52C5CAA7-0094-81B4-67EF-C46B9030EF4E}"/>
              </a:ext>
            </a:extLst>
          </p:cNvPr>
          <p:cNvSpPr/>
          <p:nvPr/>
        </p:nvSpPr>
        <p:spPr>
          <a:xfrm>
            <a:off x="92785" y="1128314"/>
            <a:ext cx="8473314" cy="429956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9408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A7032FC1-B94D-AEC6-A16B-8D37253F6EA1}"/>
              </a:ext>
            </a:extLst>
          </p:cNvPr>
          <p:cNvSpPr/>
          <p:nvPr/>
        </p:nvSpPr>
        <p:spPr>
          <a:xfrm>
            <a:off x="5949434" y="2155054"/>
            <a:ext cx="5275061" cy="1524317"/>
          </a:xfrm>
          <a:prstGeom prst="roundRect">
            <a:avLst/>
          </a:prstGeom>
          <a:solidFill>
            <a:srgbClr val="C000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7C82BE0-EDEF-464E-8576-4142C51CA2E3}"/>
              </a:ext>
            </a:extLst>
          </p:cNvPr>
          <p:cNvSpPr txBox="1"/>
          <p:nvPr/>
        </p:nvSpPr>
        <p:spPr>
          <a:xfrm>
            <a:off x="2667893" y="1484357"/>
            <a:ext cx="10278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Pros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802EDB0-B9A5-984F-95C6-4163B9A331EF}"/>
              </a:ext>
            </a:extLst>
          </p:cNvPr>
          <p:cNvSpPr txBox="1"/>
          <p:nvPr/>
        </p:nvSpPr>
        <p:spPr>
          <a:xfrm>
            <a:off x="7925434" y="1488257"/>
            <a:ext cx="11416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Cons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C20BE477-F1EB-0006-F2BA-991C8867EBE3}"/>
              </a:ext>
            </a:extLst>
          </p:cNvPr>
          <p:cNvSpPr/>
          <p:nvPr/>
        </p:nvSpPr>
        <p:spPr>
          <a:xfrm>
            <a:off x="544286" y="2155054"/>
            <a:ext cx="5275061" cy="1524317"/>
          </a:xfrm>
          <a:prstGeom prst="roundRect">
            <a:avLst/>
          </a:prstGeom>
          <a:solidFill>
            <a:srgbClr val="00206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CB20B8-B18F-32BB-7C74-F33BC205BB3B}"/>
              </a:ext>
            </a:extLst>
          </p:cNvPr>
          <p:cNvSpPr txBox="1"/>
          <p:nvPr/>
        </p:nvSpPr>
        <p:spPr>
          <a:xfrm>
            <a:off x="664029" y="2353683"/>
            <a:ext cx="50509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Compact.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Simple to understand.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E02C8ED-0D59-C1F2-003A-2B4819D59311}"/>
              </a:ext>
            </a:extLst>
          </p:cNvPr>
          <p:cNvSpPr txBox="1"/>
          <p:nvPr/>
        </p:nvSpPr>
        <p:spPr>
          <a:xfrm>
            <a:off x="6061479" y="2353683"/>
            <a:ext cx="50509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Only tracks the current state.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Reverting to old code invalidates the targets.</a:t>
            </a:r>
          </a:p>
        </p:txBody>
      </p:sp>
    </p:spTree>
    <p:extLst>
      <p:ext uri="{BB962C8B-B14F-4D97-AF65-F5344CB8AC3E}">
        <p14:creationId xmlns:p14="http://schemas.microsoft.com/office/powerpoint/2010/main" val="40608978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0C69984-06D2-8068-1DEE-3260610FFDD5}"/>
              </a:ext>
            </a:extLst>
          </p:cNvPr>
          <p:cNvCxnSpPr>
            <a:cxnSpLocks/>
            <a:endCxn id="26" idx="0"/>
          </p:cNvCxnSpPr>
          <p:nvPr/>
        </p:nvCxnSpPr>
        <p:spPr>
          <a:xfrm flipH="1">
            <a:off x="10494319" y="1624066"/>
            <a:ext cx="17307" cy="4460422"/>
          </a:xfrm>
          <a:prstGeom prst="line">
            <a:avLst/>
          </a:prstGeom>
          <a:ln w="317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D56731F-9E62-05FB-D9C3-23B43B855DF8}"/>
              </a:ext>
            </a:extLst>
          </p:cNvPr>
          <p:cNvCxnSpPr>
            <a:cxnSpLocks/>
            <a:stCxn id="7" idx="2"/>
            <a:endCxn id="23" idx="0"/>
          </p:cNvCxnSpPr>
          <p:nvPr/>
        </p:nvCxnSpPr>
        <p:spPr>
          <a:xfrm>
            <a:off x="4419437" y="1655412"/>
            <a:ext cx="16228" cy="2499800"/>
          </a:xfrm>
          <a:prstGeom prst="line">
            <a:avLst/>
          </a:prstGeom>
          <a:ln w="317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3B7EA1C-E175-CE8B-4565-0395D612A1AC}"/>
              </a:ext>
            </a:extLst>
          </p:cNvPr>
          <p:cNvSpPr/>
          <p:nvPr/>
        </p:nvSpPr>
        <p:spPr>
          <a:xfrm>
            <a:off x="3014690" y="1068366"/>
            <a:ext cx="2809494" cy="587046"/>
          </a:xfrm>
          <a:prstGeom prst="round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e8ad30b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B433AE81-558C-E096-FBAA-2F51D16B3123}"/>
              </a:ext>
            </a:extLst>
          </p:cNvPr>
          <p:cNvSpPr/>
          <p:nvPr/>
        </p:nvSpPr>
        <p:spPr>
          <a:xfrm>
            <a:off x="6052131" y="1068366"/>
            <a:ext cx="2809494" cy="587046"/>
          </a:xfrm>
          <a:prstGeom prst="round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f81862f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44595B66-BA2E-230F-C0E0-6204A8F333F7}"/>
              </a:ext>
            </a:extLst>
          </p:cNvPr>
          <p:cNvSpPr/>
          <p:nvPr/>
        </p:nvSpPr>
        <p:spPr>
          <a:xfrm>
            <a:off x="9089572" y="1068366"/>
            <a:ext cx="2809494" cy="587046"/>
          </a:xfrm>
          <a:prstGeom prst="round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777b678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F414C00-EEF1-EC3D-D6FA-1C21139D0E72}"/>
              </a:ext>
            </a:extLst>
          </p:cNvPr>
          <p:cNvSpPr/>
          <p:nvPr/>
        </p:nvSpPr>
        <p:spPr>
          <a:xfrm>
            <a:off x="3014690" y="2611789"/>
            <a:ext cx="2809494" cy="587046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code=e8ad30b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1DD6571D-0DC5-DC12-DC52-BFEF2F02C85B}"/>
              </a:ext>
            </a:extLst>
          </p:cNvPr>
          <p:cNvSpPr/>
          <p:nvPr/>
        </p:nvSpPr>
        <p:spPr>
          <a:xfrm>
            <a:off x="9089572" y="2611789"/>
            <a:ext cx="2809494" cy="587046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code=777b678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F8F8B5D-0DC8-0F56-926B-C22D7783FA0C}"/>
              </a:ext>
            </a:extLst>
          </p:cNvPr>
          <p:cNvSpPr txBox="1"/>
          <p:nvPr/>
        </p:nvSpPr>
        <p:spPr>
          <a:xfrm>
            <a:off x="3319817" y="549141"/>
            <a:ext cx="20649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“First commit”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0FFC9CA-215D-DB05-E6AE-9D5DEC176A87}"/>
              </a:ext>
            </a:extLst>
          </p:cNvPr>
          <p:cNvSpPr txBox="1"/>
          <p:nvPr/>
        </p:nvSpPr>
        <p:spPr>
          <a:xfrm>
            <a:off x="6293823" y="549138"/>
            <a:ext cx="24465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“Develop model”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008E9BC-67F8-DBA1-8680-3E68FDCAF79C}"/>
              </a:ext>
            </a:extLst>
          </p:cNvPr>
          <p:cNvSpPr txBox="1"/>
          <p:nvPr/>
        </p:nvSpPr>
        <p:spPr>
          <a:xfrm>
            <a:off x="9517212" y="549139"/>
            <a:ext cx="20746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“Update data”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3530897-02D8-C679-D613-4E4104C85DDC}"/>
              </a:ext>
            </a:extLst>
          </p:cNvPr>
          <p:cNvSpPr txBox="1"/>
          <p:nvPr/>
        </p:nvSpPr>
        <p:spPr>
          <a:xfrm>
            <a:off x="500743" y="1131056"/>
            <a:ext cx="19678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Code commits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FD3CEFA-A995-B4BD-CC1C-446655983831}"/>
              </a:ext>
            </a:extLst>
          </p:cNvPr>
          <p:cNvSpPr txBox="1"/>
          <p:nvPr/>
        </p:nvSpPr>
        <p:spPr>
          <a:xfrm>
            <a:off x="500743" y="2674480"/>
            <a:ext cx="19718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Data branches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441365E-6515-D120-471B-A9818F38923F}"/>
              </a:ext>
            </a:extLst>
          </p:cNvPr>
          <p:cNvSpPr txBox="1"/>
          <p:nvPr/>
        </p:nvSpPr>
        <p:spPr>
          <a:xfrm>
            <a:off x="500743" y="4217904"/>
            <a:ext cx="20905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Data snapshots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E89EA93-5691-6B46-9610-4EE78DE1967A}"/>
              </a:ext>
            </a:extLst>
          </p:cNvPr>
          <p:cNvCxnSpPr>
            <a:cxnSpLocks/>
          </p:cNvCxnSpPr>
          <p:nvPr/>
        </p:nvCxnSpPr>
        <p:spPr>
          <a:xfrm>
            <a:off x="3014690" y="348343"/>
            <a:ext cx="8884376" cy="0"/>
          </a:xfrm>
          <a:prstGeom prst="straightConnector1">
            <a:avLst/>
          </a:prstGeom>
          <a:ln w="635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3A66CAB7-DA3E-5D09-2637-C50DCFCFE768}"/>
              </a:ext>
            </a:extLst>
          </p:cNvPr>
          <p:cNvSpPr/>
          <p:nvPr/>
        </p:nvSpPr>
        <p:spPr>
          <a:xfrm>
            <a:off x="3030918" y="4155212"/>
            <a:ext cx="2809494" cy="587046"/>
          </a:xfrm>
          <a:prstGeom prst="round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e8ad30b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E6787C33-0470-63E4-DD51-292810D6D489}"/>
              </a:ext>
            </a:extLst>
          </p:cNvPr>
          <p:cNvSpPr/>
          <p:nvPr/>
        </p:nvSpPr>
        <p:spPr>
          <a:xfrm>
            <a:off x="9089572" y="4155212"/>
            <a:ext cx="2809494" cy="587046"/>
          </a:xfrm>
          <a:prstGeom prst="round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e8ad30b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F3B2DB0D-9A6E-B91D-532C-2D9DDDC9816C}"/>
              </a:ext>
            </a:extLst>
          </p:cNvPr>
          <p:cNvSpPr/>
          <p:nvPr/>
        </p:nvSpPr>
        <p:spPr>
          <a:xfrm>
            <a:off x="9089572" y="5119850"/>
            <a:ext cx="2809494" cy="587046"/>
          </a:xfrm>
          <a:prstGeom prst="round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e8ad30b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C5EBD60B-A605-3166-3A0D-63B610DDB9F9}"/>
              </a:ext>
            </a:extLst>
          </p:cNvPr>
          <p:cNvSpPr/>
          <p:nvPr/>
        </p:nvSpPr>
        <p:spPr>
          <a:xfrm>
            <a:off x="9089572" y="6084488"/>
            <a:ext cx="2809494" cy="587046"/>
          </a:xfrm>
          <a:prstGeom prst="round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e8ad30b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694A8F7-D70B-1718-55E0-D34453B849EE}"/>
              </a:ext>
            </a:extLst>
          </p:cNvPr>
          <p:cNvSpPr txBox="1"/>
          <p:nvPr/>
        </p:nvSpPr>
        <p:spPr>
          <a:xfrm>
            <a:off x="5029331" y="5671772"/>
            <a:ext cx="34672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Old superseded snapshots</a:t>
            </a:r>
          </a:p>
        </p:txBody>
      </p:sp>
      <p:sp>
        <p:nvSpPr>
          <p:cNvPr id="40" name="Left Bracket 39">
            <a:extLst>
              <a:ext uri="{FF2B5EF4-FFF2-40B4-BE49-F238E27FC236}">
                <a16:creationId xmlns:a16="http://schemas.microsoft.com/office/drawing/2014/main" id="{75E7F2E5-DE2D-9E22-6A03-E7C4B409118F}"/>
              </a:ext>
            </a:extLst>
          </p:cNvPr>
          <p:cNvSpPr/>
          <p:nvPr/>
        </p:nvSpPr>
        <p:spPr>
          <a:xfrm>
            <a:off x="8621486" y="5413373"/>
            <a:ext cx="240139" cy="964638"/>
          </a:xfrm>
          <a:prstGeom prst="leftBracket">
            <a:avLst/>
          </a:prstGeom>
          <a:ln w="317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77227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hape&#10;&#10;Description automatically generated">
            <a:extLst>
              <a:ext uri="{FF2B5EF4-FFF2-40B4-BE49-F238E27FC236}">
                <a16:creationId xmlns:a16="http://schemas.microsoft.com/office/drawing/2014/main" id="{27F89B5C-BB17-A443-84A3-FBE879DAD9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9145" y="476250"/>
            <a:ext cx="6692900" cy="59055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E93736-548B-FF4F-ACA1-A56563B82B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99145" y="6402064"/>
            <a:ext cx="9007764" cy="4559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100" dirty="0"/>
              <a:t>https://publicdomainvectors.org/en/free-clipart/Black-scales-of-justice-vector-graphics/17278.html</a:t>
            </a:r>
          </a:p>
        </p:txBody>
      </p:sp>
    </p:spTree>
    <p:extLst>
      <p:ext uri="{BB962C8B-B14F-4D97-AF65-F5344CB8AC3E}">
        <p14:creationId xmlns:p14="http://schemas.microsoft.com/office/powerpoint/2010/main" val="23680625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A silhouette of a person&#10;&#10;Description automatically generated with low confidence">
            <a:extLst>
              <a:ext uri="{FF2B5EF4-FFF2-40B4-BE49-F238E27FC236}">
                <a16:creationId xmlns:a16="http://schemas.microsoft.com/office/drawing/2014/main" id="{0E4B8271-F836-A44B-A84C-BA01D8F95E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711540">
            <a:off x="1119266" y="1951672"/>
            <a:ext cx="2971791" cy="2632804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5EC554-B8E1-F143-8DC3-AE0303C241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0017" y="667823"/>
            <a:ext cx="2668472" cy="73787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/>
              <a:t>Perception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5FDFD07-8168-E147-A2F9-5B0F0B60DC34}"/>
              </a:ext>
            </a:extLst>
          </p:cNvPr>
          <p:cNvSpPr txBox="1">
            <a:spLocks/>
          </p:cNvSpPr>
          <p:nvPr/>
        </p:nvSpPr>
        <p:spPr>
          <a:xfrm>
            <a:off x="6194717" y="675582"/>
            <a:ext cx="1579592" cy="7378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4000" dirty="0"/>
              <a:t>Reality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pic>
        <p:nvPicPr>
          <p:cNvPr id="20" name="Picture 19" descr="A silhouette of a person&#10;&#10;Description automatically generated with low confidence">
            <a:extLst>
              <a:ext uri="{FF2B5EF4-FFF2-40B4-BE49-F238E27FC236}">
                <a16:creationId xmlns:a16="http://schemas.microsoft.com/office/drawing/2014/main" id="{8EB4D310-0C45-3645-9FBD-8BD68F3EF4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2286" y="1220825"/>
            <a:ext cx="2971791" cy="2632804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11C828EB-4A58-D64E-821C-D4F379FB0390}"/>
              </a:ext>
            </a:extLst>
          </p:cNvPr>
          <p:cNvSpPr/>
          <p:nvPr/>
        </p:nvSpPr>
        <p:spPr>
          <a:xfrm>
            <a:off x="1085386" y="3837464"/>
            <a:ext cx="2889504" cy="1395758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20463A9-20CE-F748-84A8-6243257F3D1C}"/>
              </a:ext>
            </a:extLst>
          </p:cNvPr>
          <p:cNvSpPr/>
          <p:nvPr/>
        </p:nvSpPr>
        <p:spPr>
          <a:xfrm>
            <a:off x="1085386" y="3700402"/>
            <a:ext cx="3337735" cy="147172"/>
          </a:xfrm>
          <a:prstGeom prst="rect">
            <a:avLst/>
          </a:prstGeom>
          <a:solidFill>
            <a:schemeClr val="tx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8431A24-B51D-8547-B988-16E43A93330F}"/>
              </a:ext>
            </a:extLst>
          </p:cNvPr>
          <p:cNvSpPr/>
          <p:nvPr/>
        </p:nvSpPr>
        <p:spPr>
          <a:xfrm>
            <a:off x="379550" y="2833734"/>
            <a:ext cx="1783256" cy="86868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11BE0F2-B076-9E49-BA62-F1392961565E}"/>
              </a:ext>
            </a:extLst>
          </p:cNvPr>
          <p:cNvSpPr/>
          <p:nvPr/>
        </p:nvSpPr>
        <p:spPr>
          <a:xfrm>
            <a:off x="3924288" y="3533212"/>
            <a:ext cx="597672" cy="177837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2E7E03A-03CB-084A-81CF-52D808219756}"/>
              </a:ext>
            </a:extLst>
          </p:cNvPr>
          <p:cNvSpPr/>
          <p:nvPr/>
        </p:nvSpPr>
        <p:spPr>
          <a:xfrm>
            <a:off x="3676054" y="3504387"/>
            <a:ext cx="597672" cy="206662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3F04780-22BB-4143-AE1E-C250A0751724}"/>
              </a:ext>
            </a:extLst>
          </p:cNvPr>
          <p:cNvSpPr/>
          <p:nvPr/>
        </p:nvSpPr>
        <p:spPr>
          <a:xfrm>
            <a:off x="2975123" y="2787505"/>
            <a:ext cx="956630" cy="96215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07B309C-EF0E-EC46-8EA5-1B474D2F88BF}"/>
              </a:ext>
            </a:extLst>
          </p:cNvPr>
          <p:cNvSpPr txBox="1"/>
          <p:nvPr/>
        </p:nvSpPr>
        <p:spPr>
          <a:xfrm>
            <a:off x="6662584" y="3952113"/>
            <a:ext cx="17183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linkClick r:id="rId3"/>
              </a:rPr>
              <a:t>https://openclipart.org/</a:t>
            </a:r>
            <a:r>
              <a:rPr lang="en-US" sz="1200" dirty="0"/>
              <a:t>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A68368D-C28F-2940-B865-C7F13158E562}"/>
              </a:ext>
            </a:extLst>
          </p:cNvPr>
          <p:cNvSpPr txBox="1"/>
          <p:nvPr/>
        </p:nvSpPr>
        <p:spPr>
          <a:xfrm>
            <a:off x="1891826" y="2121356"/>
            <a:ext cx="8354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/>
              <a:t>1x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99D7C7B-B3C0-D749-BA7D-590F9E403FDB}"/>
              </a:ext>
            </a:extLst>
          </p:cNvPr>
          <p:cNvSpPr txBox="1"/>
          <p:nvPr/>
        </p:nvSpPr>
        <p:spPr>
          <a:xfrm>
            <a:off x="5398589" y="1727302"/>
            <a:ext cx="157959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10x?</a:t>
            </a:r>
          </a:p>
          <a:p>
            <a:r>
              <a:rPr lang="en-US" sz="4000" dirty="0"/>
              <a:t>100x?</a:t>
            </a:r>
          </a:p>
        </p:txBody>
      </p:sp>
      <p:sp>
        <p:nvSpPr>
          <p:cNvPr id="8" name="AutoShape 2" descr="\infty ">
            <a:extLst>
              <a:ext uri="{FF2B5EF4-FFF2-40B4-BE49-F238E27FC236}">
                <a16:creationId xmlns:a16="http://schemas.microsoft.com/office/drawing/2014/main" id="{9339897A-5D7B-0E4C-90D2-D877F995269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12713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2" name="AutoShape 4" descr="\infty ">
            <a:extLst>
              <a:ext uri="{FF2B5EF4-FFF2-40B4-BE49-F238E27FC236}">
                <a16:creationId xmlns:a16="http://schemas.microsoft.com/office/drawing/2014/main" id="{8DB70CD4-0FA8-EF41-94BC-003FADC32FD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65113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2877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ction Button: Document 5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68EB5451-2B88-DD44-8945-00EC239C8048}"/>
              </a:ext>
            </a:extLst>
          </p:cNvPr>
          <p:cNvSpPr/>
          <p:nvPr/>
        </p:nvSpPr>
        <p:spPr>
          <a:xfrm>
            <a:off x="5187351" y="3286623"/>
            <a:ext cx="987973" cy="1090449"/>
          </a:xfrm>
          <a:prstGeom prst="actionButtonDocumen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Action Button: Document 6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CF3C8680-CCE6-8841-A3C3-E5222E4B433D}"/>
              </a:ext>
            </a:extLst>
          </p:cNvPr>
          <p:cNvSpPr/>
          <p:nvPr/>
        </p:nvSpPr>
        <p:spPr>
          <a:xfrm>
            <a:off x="7768069" y="3256149"/>
            <a:ext cx="987973" cy="1090449"/>
          </a:xfrm>
          <a:prstGeom prst="actionButtonDocumen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Action Button: Document 7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2C3D39BA-FD92-8145-AC8F-0CD30F3815C3}"/>
              </a:ext>
            </a:extLst>
          </p:cNvPr>
          <p:cNvSpPr/>
          <p:nvPr/>
        </p:nvSpPr>
        <p:spPr>
          <a:xfrm>
            <a:off x="10307639" y="3218649"/>
            <a:ext cx="987973" cy="1090449"/>
          </a:xfrm>
          <a:prstGeom prst="actionButtonDocumen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17F6934-60C4-1948-B134-3C57037A38E5}"/>
              </a:ext>
            </a:extLst>
          </p:cNvPr>
          <p:cNvSpPr txBox="1"/>
          <p:nvPr/>
        </p:nvSpPr>
        <p:spPr>
          <a:xfrm>
            <a:off x="2258956" y="4405173"/>
            <a:ext cx="20484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02-simulations.qmd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5077233-DC85-694C-8BD7-4E85BFC0DD66}"/>
              </a:ext>
            </a:extLst>
          </p:cNvPr>
          <p:cNvSpPr txBox="1"/>
          <p:nvPr/>
        </p:nvSpPr>
        <p:spPr>
          <a:xfrm>
            <a:off x="43466" y="4427239"/>
            <a:ext cx="1860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01-scenarios.qmd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2E9674F-3B03-DE46-97CA-9B7427C7A466}"/>
              </a:ext>
            </a:extLst>
          </p:cNvPr>
          <p:cNvSpPr txBox="1"/>
          <p:nvPr/>
        </p:nvSpPr>
        <p:spPr>
          <a:xfrm>
            <a:off x="4843167" y="4391569"/>
            <a:ext cx="1598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03-results.qmd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5BA7C0C-5DE3-324D-987E-CCBD86F2171A}"/>
              </a:ext>
            </a:extLst>
          </p:cNvPr>
          <p:cNvSpPr txBox="1"/>
          <p:nvPr/>
        </p:nvSpPr>
        <p:spPr>
          <a:xfrm>
            <a:off x="7208714" y="4375903"/>
            <a:ext cx="2004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04-summaries.qmd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D3529FA-493C-D340-917E-D2BE38F4E151}"/>
              </a:ext>
            </a:extLst>
          </p:cNvPr>
          <p:cNvSpPr txBox="1"/>
          <p:nvPr/>
        </p:nvSpPr>
        <p:spPr>
          <a:xfrm>
            <a:off x="9996273" y="4309098"/>
            <a:ext cx="1594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05-visuals.qmd</a:t>
            </a:r>
          </a:p>
        </p:txBody>
      </p:sp>
      <p:sp>
        <p:nvSpPr>
          <p:cNvPr id="63" name="Action Button: Document 62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AD49C542-D153-024F-AEB1-F7B58C99CD2E}"/>
              </a:ext>
            </a:extLst>
          </p:cNvPr>
          <p:cNvSpPr/>
          <p:nvPr/>
        </p:nvSpPr>
        <p:spPr>
          <a:xfrm>
            <a:off x="2777508" y="3286622"/>
            <a:ext cx="987973" cy="1090449"/>
          </a:xfrm>
          <a:prstGeom prst="actionButtonDocumen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Action Button: Document 63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4D555BF3-0372-E242-9F6A-0F07B4700627}"/>
              </a:ext>
            </a:extLst>
          </p:cNvPr>
          <p:cNvSpPr/>
          <p:nvPr/>
        </p:nvSpPr>
        <p:spPr>
          <a:xfrm>
            <a:off x="398014" y="3274737"/>
            <a:ext cx="987973" cy="1090449"/>
          </a:xfrm>
          <a:prstGeom prst="actionButtonDocumen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68B9DA0-0C42-A26E-DA3A-8D79CD50F72B}"/>
              </a:ext>
            </a:extLst>
          </p:cNvPr>
          <p:cNvSpPr txBox="1"/>
          <p:nvPr/>
        </p:nvSpPr>
        <p:spPr>
          <a:xfrm>
            <a:off x="9244975" y="6395725"/>
            <a:ext cx="29470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linkClick r:id="rId2"/>
              </a:rPr>
              <a:t>https://openclipart.org/</a:t>
            </a:r>
            <a:endParaRPr lang="en-US" sz="1200" dirty="0"/>
          </a:p>
          <a:p>
            <a:r>
              <a:rPr lang="en-US" sz="1200" dirty="0">
                <a:hlinkClick r:id="rId3"/>
              </a:rPr>
              <a:t>https://unsplash.com/photos/_sh9vkVbVgo 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1701554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ction Button: Document 5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68EB5451-2B88-DD44-8945-00EC239C8048}"/>
              </a:ext>
            </a:extLst>
          </p:cNvPr>
          <p:cNvSpPr/>
          <p:nvPr/>
        </p:nvSpPr>
        <p:spPr>
          <a:xfrm>
            <a:off x="5187351" y="3286623"/>
            <a:ext cx="987973" cy="1090449"/>
          </a:xfrm>
          <a:prstGeom prst="actionButtonDocumen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Action Button: Document 6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CF3C8680-CCE6-8841-A3C3-E5222E4B433D}"/>
              </a:ext>
            </a:extLst>
          </p:cNvPr>
          <p:cNvSpPr/>
          <p:nvPr/>
        </p:nvSpPr>
        <p:spPr>
          <a:xfrm>
            <a:off x="7768069" y="3256149"/>
            <a:ext cx="987973" cy="1090449"/>
          </a:xfrm>
          <a:prstGeom prst="actionButtonDocumen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Action Button: Document 7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2C3D39BA-FD92-8145-AC8F-0CD30F3815C3}"/>
              </a:ext>
            </a:extLst>
          </p:cNvPr>
          <p:cNvSpPr/>
          <p:nvPr/>
        </p:nvSpPr>
        <p:spPr>
          <a:xfrm>
            <a:off x="10307639" y="3218649"/>
            <a:ext cx="987973" cy="1090449"/>
          </a:xfrm>
          <a:prstGeom prst="actionButtonDocumen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17F6934-60C4-1948-B134-3C57037A38E5}"/>
              </a:ext>
            </a:extLst>
          </p:cNvPr>
          <p:cNvSpPr txBox="1"/>
          <p:nvPr/>
        </p:nvSpPr>
        <p:spPr>
          <a:xfrm>
            <a:off x="2258956" y="4405173"/>
            <a:ext cx="20484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02-simulations.qmd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5077233-DC85-694C-8BD7-4E85BFC0DD66}"/>
              </a:ext>
            </a:extLst>
          </p:cNvPr>
          <p:cNvSpPr txBox="1"/>
          <p:nvPr/>
        </p:nvSpPr>
        <p:spPr>
          <a:xfrm>
            <a:off x="43466" y="4427239"/>
            <a:ext cx="1860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01-scenarios.qmd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2E9674F-3B03-DE46-97CA-9B7427C7A466}"/>
              </a:ext>
            </a:extLst>
          </p:cNvPr>
          <p:cNvSpPr txBox="1"/>
          <p:nvPr/>
        </p:nvSpPr>
        <p:spPr>
          <a:xfrm>
            <a:off x="4843167" y="4391569"/>
            <a:ext cx="1598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03-results.qmd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5BA7C0C-5DE3-324D-987E-CCBD86F2171A}"/>
              </a:ext>
            </a:extLst>
          </p:cNvPr>
          <p:cNvSpPr txBox="1"/>
          <p:nvPr/>
        </p:nvSpPr>
        <p:spPr>
          <a:xfrm>
            <a:off x="7208714" y="4375903"/>
            <a:ext cx="2004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04-summaries.qmd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D3529FA-493C-D340-917E-D2BE38F4E151}"/>
              </a:ext>
            </a:extLst>
          </p:cNvPr>
          <p:cNvSpPr txBox="1"/>
          <p:nvPr/>
        </p:nvSpPr>
        <p:spPr>
          <a:xfrm>
            <a:off x="9996273" y="4309098"/>
            <a:ext cx="1594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05-visuals.qmd</a:t>
            </a:r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519AB274-0280-634F-90B3-89BCB6CD12EA}"/>
              </a:ext>
            </a:extLst>
          </p:cNvPr>
          <p:cNvSpPr/>
          <p:nvPr/>
        </p:nvSpPr>
        <p:spPr>
          <a:xfrm rot="3061977">
            <a:off x="2864855" y="4988972"/>
            <a:ext cx="743903" cy="364034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  <a:highlight>
                <a:srgbClr val="FA8538"/>
              </a:highlight>
            </a:endParaRPr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A4F0C651-E7B4-0D48-83A4-11637097C025}"/>
              </a:ext>
            </a:extLst>
          </p:cNvPr>
          <p:cNvSpPr/>
          <p:nvPr/>
        </p:nvSpPr>
        <p:spPr>
          <a:xfrm rot="15522002">
            <a:off x="8398123" y="4645859"/>
            <a:ext cx="225532" cy="420414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  <a:highlight>
                <a:srgbClr val="FA8538"/>
              </a:highlight>
            </a:endParaRPr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A1773BE5-6031-A44B-B46F-DCA2CE78B843}"/>
              </a:ext>
            </a:extLst>
          </p:cNvPr>
          <p:cNvSpPr/>
          <p:nvPr/>
        </p:nvSpPr>
        <p:spPr>
          <a:xfrm rot="3726193">
            <a:off x="923731" y="4918865"/>
            <a:ext cx="644694" cy="420414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Action Button: Document 62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AD49C542-D153-024F-AEB1-F7B58C99CD2E}"/>
              </a:ext>
            </a:extLst>
          </p:cNvPr>
          <p:cNvSpPr/>
          <p:nvPr/>
        </p:nvSpPr>
        <p:spPr>
          <a:xfrm>
            <a:off x="2777508" y="3286622"/>
            <a:ext cx="987973" cy="1090449"/>
          </a:xfrm>
          <a:prstGeom prst="actionButtonDocumen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Action Button: Document 63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4D555BF3-0372-E242-9F6A-0F07B4700627}"/>
              </a:ext>
            </a:extLst>
          </p:cNvPr>
          <p:cNvSpPr/>
          <p:nvPr/>
        </p:nvSpPr>
        <p:spPr>
          <a:xfrm>
            <a:off x="398014" y="3274737"/>
            <a:ext cx="987973" cy="1090449"/>
          </a:xfrm>
          <a:prstGeom prst="actionButtonDocumen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Action Button: Document 26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D0573F44-0D64-5F85-1FAC-E0EB41DB8892}"/>
              </a:ext>
            </a:extLst>
          </p:cNvPr>
          <p:cNvSpPr/>
          <p:nvPr/>
        </p:nvSpPr>
        <p:spPr>
          <a:xfrm>
            <a:off x="4974172" y="5366408"/>
            <a:ext cx="987973" cy="1090449"/>
          </a:xfrm>
          <a:prstGeom prst="actionButtonDocumen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D1D3C5D-3E94-F179-908B-D063CF7D8B43}"/>
              </a:ext>
            </a:extLst>
          </p:cNvPr>
          <p:cNvSpPr txBox="1"/>
          <p:nvPr/>
        </p:nvSpPr>
        <p:spPr>
          <a:xfrm>
            <a:off x="4372660" y="6456857"/>
            <a:ext cx="2686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02A-prep-simulations.qmd</a:t>
            </a:r>
          </a:p>
        </p:txBody>
      </p:sp>
      <p:sp>
        <p:nvSpPr>
          <p:cNvPr id="34" name="Right Arrow 33">
            <a:extLst>
              <a:ext uri="{FF2B5EF4-FFF2-40B4-BE49-F238E27FC236}">
                <a16:creationId xmlns:a16="http://schemas.microsoft.com/office/drawing/2014/main" id="{E788902B-497B-C8CE-CC9A-865AADCD601E}"/>
              </a:ext>
            </a:extLst>
          </p:cNvPr>
          <p:cNvSpPr/>
          <p:nvPr/>
        </p:nvSpPr>
        <p:spPr>
          <a:xfrm rot="1787410">
            <a:off x="6182925" y="4612841"/>
            <a:ext cx="2297002" cy="420414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  <a:highlight>
                <a:srgbClr val="FA8538"/>
              </a:highlight>
            </a:endParaRPr>
          </a:p>
        </p:txBody>
      </p:sp>
      <p:sp>
        <p:nvSpPr>
          <p:cNvPr id="35" name="Right Arrow 34">
            <a:extLst>
              <a:ext uri="{FF2B5EF4-FFF2-40B4-BE49-F238E27FC236}">
                <a16:creationId xmlns:a16="http://schemas.microsoft.com/office/drawing/2014/main" id="{F2A2D560-50E9-C2BD-E066-78B72E3693C2}"/>
              </a:ext>
            </a:extLst>
          </p:cNvPr>
          <p:cNvSpPr/>
          <p:nvPr/>
        </p:nvSpPr>
        <p:spPr>
          <a:xfrm rot="17315980">
            <a:off x="10365278" y="4801160"/>
            <a:ext cx="617066" cy="420414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  <a:highlight>
                <a:srgbClr val="FA8538"/>
              </a:highlight>
            </a:endParaRPr>
          </a:p>
        </p:txBody>
      </p:sp>
      <p:sp>
        <p:nvSpPr>
          <p:cNvPr id="25" name="Magnetic Disk 24">
            <a:extLst>
              <a:ext uri="{FF2B5EF4-FFF2-40B4-BE49-F238E27FC236}">
                <a16:creationId xmlns:a16="http://schemas.microsoft.com/office/drawing/2014/main" id="{47A50997-CE2F-F50D-FD54-03379BFC27E4}"/>
              </a:ext>
            </a:extLst>
          </p:cNvPr>
          <p:cNvSpPr/>
          <p:nvPr/>
        </p:nvSpPr>
        <p:spPr>
          <a:xfrm>
            <a:off x="1517472" y="5402432"/>
            <a:ext cx="556529" cy="603318"/>
          </a:xfrm>
          <a:prstGeom prst="flowChartMagneticDisk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DE6370A8-E1F7-FD18-2335-52A70D686086}"/>
              </a:ext>
            </a:extLst>
          </p:cNvPr>
          <p:cNvSpPr/>
          <p:nvPr/>
        </p:nvSpPr>
        <p:spPr>
          <a:xfrm rot="18232847">
            <a:off x="2001745" y="4918865"/>
            <a:ext cx="644694" cy="420414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A59F066-EB12-92BC-DC5B-4D70826412BD}"/>
              </a:ext>
            </a:extLst>
          </p:cNvPr>
          <p:cNvSpPr txBox="1"/>
          <p:nvPr/>
        </p:nvSpPr>
        <p:spPr>
          <a:xfrm>
            <a:off x="891688" y="6057625"/>
            <a:ext cx="1778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01-scenarios.csv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B9CFC7E-495B-25C4-3ADA-BDD39A86C82C}"/>
              </a:ext>
            </a:extLst>
          </p:cNvPr>
          <p:cNvSpPr txBox="1"/>
          <p:nvPr/>
        </p:nvSpPr>
        <p:spPr>
          <a:xfrm>
            <a:off x="2801897" y="6178609"/>
            <a:ext cx="1936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02-simulations.csv</a:t>
            </a:r>
          </a:p>
        </p:txBody>
      </p:sp>
      <p:sp>
        <p:nvSpPr>
          <p:cNvPr id="38" name="Magnetic Disk 37">
            <a:extLst>
              <a:ext uri="{FF2B5EF4-FFF2-40B4-BE49-F238E27FC236}">
                <a16:creationId xmlns:a16="http://schemas.microsoft.com/office/drawing/2014/main" id="{ACB6F7EB-D343-1713-60DA-3C2A9F8CBBBF}"/>
              </a:ext>
            </a:extLst>
          </p:cNvPr>
          <p:cNvSpPr/>
          <p:nvPr/>
        </p:nvSpPr>
        <p:spPr>
          <a:xfrm>
            <a:off x="3380427" y="5547189"/>
            <a:ext cx="556529" cy="603318"/>
          </a:xfrm>
          <a:prstGeom prst="flowChartMagneticDisk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9" name="Right Arrow 38">
            <a:extLst>
              <a:ext uri="{FF2B5EF4-FFF2-40B4-BE49-F238E27FC236}">
                <a16:creationId xmlns:a16="http://schemas.microsoft.com/office/drawing/2014/main" id="{2B220DF6-0226-7FE0-4192-4A83B463E2D3}"/>
              </a:ext>
            </a:extLst>
          </p:cNvPr>
          <p:cNvSpPr/>
          <p:nvPr/>
        </p:nvSpPr>
        <p:spPr>
          <a:xfrm rot="477122">
            <a:off x="4062686" y="5763883"/>
            <a:ext cx="893613" cy="420414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  <a:highlight>
                <a:srgbClr val="FA8538"/>
              </a:highlight>
            </a:endParaRPr>
          </a:p>
        </p:txBody>
      </p:sp>
      <p:sp>
        <p:nvSpPr>
          <p:cNvPr id="40" name="Magnetic Disk 39">
            <a:extLst>
              <a:ext uri="{FF2B5EF4-FFF2-40B4-BE49-F238E27FC236}">
                <a16:creationId xmlns:a16="http://schemas.microsoft.com/office/drawing/2014/main" id="{FC09CB78-6241-24D0-E749-4A01CE7385E4}"/>
              </a:ext>
            </a:extLst>
          </p:cNvPr>
          <p:cNvSpPr/>
          <p:nvPr/>
        </p:nvSpPr>
        <p:spPr>
          <a:xfrm>
            <a:off x="8461290" y="5009599"/>
            <a:ext cx="556529" cy="603318"/>
          </a:xfrm>
          <a:prstGeom prst="flowChartMagneticDisk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43DF7B8-3673-2165-B2B9-E235DC222827}"/>
              </a:ext>
            </a:extLst>
          </p:cNvPr>
          <p:cNvSpPr txBox="1"/>
          <p:nvPr/>
        </p:nvSpPr>
        <p:spPr>
          <a:xfrm>
            <a:off x="7842943" y="5612917"/>
            <a:ext cx="1989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03-results.csv</a:t>
            </a:r>
          </a:p>
        </p:txBody>
      </p:sp>
      <p:sp>
        <p:nvSpPr>
          <p:cNvPr id="42" name="Right Arrow 41">
            <a:extLst>
              <a:ext uri="{FF2B5EF4-FFF2-40B4-BE49-F238E27FC236}">
                <a16:creationId xmlns:a16="http://schemas.microsoft.com/office/drawing/2014/main" id="{E74F1F11-1CE9-0355-452D-7EC063C402EE}"/>
              </a:ext>
            </a:extLst>
          </p:cNvPr>
          <p:cNvSpPr/>
          <p:nvPr/>
        </p:nvSpPr>
        <p:spPr>
          <a:xfrm rot="2894254">
            <a:off x="8875141" y="4558844"/>
            <a:ext cx="1369855" cy="420414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  <a:highlight>
                <a:srgbClr val="FA8538"/>
              </a:highlight>
            </a:endParaRPr>
          </a:p>
        </p:txBody>
      </p:sp>
      <p:sp>
        <p:nvSpPr>
          <p:cNvPr id="43" name="Magnetic Disk 42">
            <a:extLst>
              <a:ext uri="{FF2B5EF4-FFF2-40B4-BE49-F238E27FC236}">
                <a16:creationId xmlns:a16="http://schemas.microsoft.com/office/drawing/2014/main" id="{8783CAB2-B832-15EF-FB45-8F12CADF1F0F}"/>
              </a:ext>
            </a:extLst>
          </p:cNvPr>
          <p:cNvSpPr/>
          <p:nvPr/>
        </p:nvSpPr>
        <p:spPr>
          <a:xfrm>
            <a:off x="10074328" y="5418199"/>
            <a:ext cx="556529" cy="603318"/>
          </a:xfrm>
          <a:prstGeom prst="flowChartMagneticDisk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B77D63D-8031-A3E2-2ABC-7287E41C1E61}"/>
              </a:ext>
            </a:extLst>
          </p:cNvPr>
          <p:cNvSpPr txBox="1"/>
          <p:nvPr/>
        </p:nvSpPr>
        <p:spPr>
          <a:xfrm>
            <a:off x="9621118" y="5948675"/>
            <a:ext cx="2266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04-summaries.csv</a:t>
            </a:r>
          </a:p>
        </p:txBody>
      </p:sp>
      <p:sp>
        <p:nvSpPr>
          <p:cNvPr id="33" name="Right Arrow 32">
            <a:extLst>
              <a:ext uri="{FF2B5EF4-FFF2-40B4-BE49-F238E27FC236}">
                <a16:creationId xmlns:a16="http://schemas.microsoft.com/office/drawing/2014/main" id="{E5090313-0228-EEDD-EFEE-4F64B7AEE2C3}"/>
              </a:ext>
            </a:extLst>
          </p:cNvPr>
          <p:cNvSpPr/>
          <p:nvPr/>
        </p:nvSpPr>
        <p:spPr>
          <a:xfrm rot="19763741">
            <a:off x="5998934" y="5582673"/>
            <a:ext cx="883475" cy="420414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  <a:highlight>
                <a:srgbClr val="FA8538"/>
              </a:highlight>
            </a:endParaRPr>
          </a:p>
        </p:txBody>
      </p:sp>
      <p:sp>
        <p:nvSpPr>
          <p:cNvPr id="37" name="Right Arrow 36">
            <a:extLst>
              <a:ext uri="{FF2B5EF4-FFF2-40B4-BE49-F238E27FC236}">
                <a16:creationId xmlns:a16="http://schemas.microsoft.com/office/drawing/2014/main" id="{77087220-7C31-DE4A-9ADC-07AAF119B07B}"/>
              </a:ext>
            </a:extLst>
          </p:cNvPr>
          <p:cNvSpPr/>
          <p:nvPr/>
        </p:nvSpPr>
        <p:spPr>
          <a:xfrm rot="16945038">
            <a:off x="5263911" y="4787133"/>
            <a:ext cx="663249" cy="420414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  <a:highlight>
                <a:srgbClr val="FA8538"/>
              </a:highlight>
            </a:endParaRPr>
          </a:p>
        </p:txBody>
      </p:sp>
      <p:sp>
        <p:nvSpPr>
          <p:cNvPr id="45" name="Magnetic Disk 44">
            <a:extLst>
              <a:ext uri="{FF2B5EF4-FFF2-40B4-BE49-F238E27FC236}">
                <a16:creationId xmlns:a16="http://schemas.microsoft.com/office/drawing/2014/main" id="{A678A8A0-3949-7D0E-7973-F91BA4134F52}"/>
              </a:ext>
            </a:extLst>
          </p:cNvPr>
          <p:cNvSpPr/>
          <p:nvPr/>
        </p:nvSpPr>
        <p:spPr>
          <a:xfrm>
            <a:off x="6877193" y="5253939"/>
            <a:ext cx="556529" cy="603318"/>
          </a:xfrm>
          <a:prstGeom prst="flowChartMagneticDisk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6AE06CC-D6C1-F67E-D839-4DC89DDE5231}"/>
              </a:ext>
            </a:extLst>
          </p:cNvPr>
          <p:cNvSpPr txBox="1"/>
          <p:nvPr/>
        </p:nvSpPr>
        <p:spPr>
          <a:xfrm>
            <a:off x="6456764" y="5926903"/>
            <a:ext cx="2545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02A-prep-simulations.csv</a:t>
            </a:r>
          </a:p>
        </p:txBody>
      </p:sp>
      <p:sp>
        <p:nvSpPr>
          <p:cNvPr id="2" name="Right Arrow 1">
            <a:extLst>
              <a:ext uri="{FF2B5EF4-FFF2-40B4-BE49-F238E27FC236}">
                <a16:creationId xmlns:a16="http://schemas.microsoft.com/office/drawing/2014/main" id="{068431F6-13F5-EA07-18D3-D398127129EB}"/>
              </a:ext>
            </a:extLst>
          </p:cNvPr>
          <p:cNvSpPr/>
          <p:nvPr/>
        </p:nvSpPr>
        <p:spPr>
          <a:xfrm rot="13928203">
            <a:off x="6191747" y="4793812"/>
            <a:ext cx="722398" cy="420414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  <a:highlight>
                <a:srgbClr val="FA8538"/>
              </a:highlight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68B9DA0-0C42-A26E-DA3A-8D79CD50F72B}"/>
              </a:ext>
            </a:extLst>
          </p:cNvPr>
          <p:cNvSpPr txBox="1"/>
          <p:nvPr/>
        </p:nvSpPr>
        <p:spPr>
          <a:xfrm>
            <a:off x="9244975" y="6395725"/>
            <a:ext cx="29470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linkClick r:id="rId2"/>
              </a:rPr>
              <a:t>https://openclipart.org/</a:t>
            </a:r>
            <a:endParaRPr lang="en-US" sz="1200" dirty="0"/>
          </a:p>
          <a:p>
            <a:r>
              <a:rPr lang="en-US" sz="1200" dirty="0">
                <a:hlinkClick r:id="rId3"/>
              </a:rPr>
              <a:t>https://unsplash.com/photos/_sh9vkVbVgo 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391259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5285</TotalTime>
  <Words>1228</Words>
  <Application>Microsoft Macintosh PowerPoint</Application>
  <PresentationFormat>Widescreen</PresentationFormat>
  <Paragraphs>357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2" baseType="lpstr">
      <vt:lpstr>Arial</vt:lpstr>
      <vt:lpstr>Calibri</vt:lpstr>
      <vt:lpstr>Calibri Light</vt:lpstr>
      <vt:lpstr>Montserrat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Simulation scenarios</vt:lpstr>
      <vt:lpstr>Simulation scenarios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Will Landau</dc:creator>
  <cp:lastModifiedBy>Will Landau</cp:lastModifiedBy>
  <cp:revision>34</cp:revision>
  <dcterms:created xsi:type="dcterms:W3CDTF">2022-01-25T19:14:32Z</dcterms:created>
  <dcterms:modified xsi:type="dcterms:W3CDTF">2025-03-21T18:45:18Z</dcterms:modified>
</cp:coreProperties>
</file>